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774" r:id="rId2"/>
    <p:sldId id="807" r:id="rId3"/>
    <p:sldId id="763" r:id="rId4"/>
    <p:sldId id="773" r:id="rId5"/>
    <p:sldId id="295" r:id="rId6"/>
    <p:sldId id="765" r:id="rId7"/>
    <p:sldId id="784" r:id="rId8"/>
    <p:sldId id="780" r:id="rId9"/>
    <p:sldId id="777" r:id="rId10"/>
    <p:sldId id="786" r:id="rId11"/>
    <p:sldId id="766" r:id="rId12"/>
    <p:sldId id="778" r:id="rId13"/>
    <p:sldId id="779" r:id="rId14"/>
    <p:sldId id="762" r:id="rId15"/>
    <p:sldId id="747" r:id="rId16"/>
    <p:sldId id="768" r:id="rId17"/>
    <p:sldId id="785" r:id="rId18"/>
    <p:sldId id="787" r:id="rId19"/>
    <p:sldId id="790" r:id="rId20"/>
    <p:sldId id="789" r:id="rId21"/>
    <p:sldId id="791" r:id="rId22"/>
    <p:sldId id="771" r:id="rId23"/>
    <p:sldId id="802" r:id="rId24"/>
    <p:sldId id="769" r:id="rId25"/>
    <p:sldId id="781" r:id="rId26"/>
    <p:sldId id="268" r:id="rId27"/>
    <p:sldId id="270" r:id="rId28"/>
    <p:sldId id="816" r:id="rId29"/>
    <p:sldId id="767" r:id="rId30"/>
    <p:sldId id="817" r:id="rId31"/>
    <p:sldId id="815" r:id="rId32"/>
    <p:sldId id="814" r:id="rId33"/>
    <p:sldId id="808" r:id="rId34"/>
    <p:sldId id="770" r:id="rId35"/>
    <p:sldId id="811" r:id="rId36"/>
    <p:sldId id="819" r:id="rId37"/>
    <p:sldId id="820" r:id="rId38"/>
    <p:sldId id="818" r:id="rId39"/>
    <p:sldId id="711" r:id="rId40"/>
    <p:sldId id="755" r:id="rId41"/>
  </p:sldIdLst>
  <p:sldSz cx="12192000" cy="6858000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A5"/>
    <a:srgbClr val="00CCFF"/>
    <a:srgbClr val="0082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0929"/>
  </p:normalViewPr>
  <p:slideViewPr>
    <p:cSldViewPr>
      <p:cViewPr varScale="1">
        <p:scale>
          <a:sx n="79" d="100"/>
          <a:sy n="79" d="100"/>
        </p:scale>
        <p:origin x="108" y="104"/>
      </p:cViewPr>
      <p:guideLst>
        <p:guide orient="horz" pos="799"/>
        <p:guide pos="43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Merethe Torbergsen" userId="10d3cd58-16ec-4d51-b0d9-be6b5d380da4" providerId="ADAL" clId="{58D22537-C988-44CD-AA29-30390CE9E37E}"/>
    <pc:docChg chg="modSld">
      <pc:chgData name="Heidi Merethe Torbergsen" userId="10d3cd58-16ec-4d51-b0d9-be6b5d380da4" providerId="ADAL" clId="{58D22537-C988-44CD-AA29-30390CE9E37E}" dt="2023-04-18T09:44:47.037" v="0" actId="1076"/>
      <pc:docMkLst>
        <pc:docMk/>
      </pc:docMkLst>
      <pc:sldChg chg="modSp mod">
        <pc:chgData name="Heidi Merethe Torbergsen" userId="10d3cd58-16ec-4d51-b0d9-be6b5d380da4" providerId="ADAL" clId="{58D22537-C988-44CD-AA29-30390CE9E37E}" dt="2023-04-18T09:44:47.037" v="0" actId="1076"/>
        <pc:sldMkLst>
          <pc:docMk/>
          <pc:sldMk cId="1077838663" sldId="774"/>
        </pc:sldMkLst>
        <pc:picChg chg="mod">
          <ac:chgData name="Heidi Merethe Torbergsen" userId="10d3cd58-16ec-4d51-b0d9-be6b5d380da4" providerId="ADAL" clId="{58D22537-C988-44CD-AA29-30390CE9E37E}" dt="2023-04-18T09:44:47.037" v="0" actId="1076"/>
          <ac:picMkLst>
            <pc:docMk/>
            <pc:sldMk cId="1077838663" sldId="774"/>
            <ac:picMk id="8" creationId="{A8D7FD75-ABBB-ECC5-7218-C01DD6592C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2E0A4657-00C9-4B1F-B9DE-1B24037020E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1492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32AD-BCE6-A645-B71C-124D2B5C537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682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33400" y="980728"/>
            <a:ext cx="10363200" cy="46831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30424" y="1916832"/>
            <a:ext cx="9718104" cy="4114800"/>
          </a:xfrm>
          <a:prstGeom prst="rect">
            <a:avLst/>
          </a:prstGeom>
        </p:spPr>
        <p:txBody>
          <a:bodyPr/>
          <a:lstStyle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563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86800" y="914400"/>
            <a:ext cx="2590800" cy="50292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75692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BC4D1-8BEB-40D8-897B-FBA7B987869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823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8DB5A-CF74-4732-8ECC-6E266D88456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359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8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08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2B96B-1457-4AA1-BD2B-3D61C576CF5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981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0CB0C-8891-4F77-98BF-0CC85635C2E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51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938D-6DDE-4E5A-B09B-9A157E72493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850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D1AC1-00D0-4010-B493-8A45CE59ED7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304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E7129-BAB3-4659-B821-B9378C01587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90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5A4D6-0C5D-40B5-9B64-7705BEC4202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166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1828800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2B9C-44A4-4136-8BE2-507E7C17846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562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14401"/>
            <a:ext cx="103632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alt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32"/>
          <a:stretch/>
        </p:blipFill>
        <p:spPr>
          <a:xfrm>
            <a:off x="0" y="5445225"/>
            <a:ext cx="6528048" cy="14127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j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j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youtube.com/watch?v=jcnRWwmCows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khrono.no/9-av-10-fagskolekandidater-i-jobb-ett-ar-etter-eksamen/762982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g"/><Relationship Id="rId4" Type="http://schemas.openxmlformats.org/officeDocument/2006/relationships/image" Target="../media/image46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A8D7FD75-ABBB-ECC5-7218-C01DD6592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48" y="-64736"/>
            <a:ext cx="12172631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38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045827B4-7B43-AA95-5BC4-0AF3E4DB6CF0}"/>
              </a:ext>
            </a:extLst>
          </p:cNvPr>
          <p:cNvSpPr txBox="1">
            <a:spLocks/>
          </p:cNvSpPr>
          <p:nvPr/>
        </p:nvSpPr>
        <p:spPr bwMode="auto">
          <a:xfrm>
            <a:off x="701076" y="549275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Maritime dekksoffiser – moderne simulatorer</a:t>
            </a:r>
          </a:p>
        </p:txBody>
      </p:sp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40177D40-F3ED-DB72-8E29-31E211E68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294507"/>
            <a:ext cx="8351381" cy="553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93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8B54F2BB-EA4C-41F0-7104-39D91FF9E94C}"/>
              </a:ext>
            </a:extLst>
          </p:cNvPr>
          <p:cNvSpPr txBox="1"/>
          <p:nvPr/>
        </p:nvSpPr>
        <p:spPr>
          <a:xfrm>
            <a:off x="708103" y="1269355"/>
            <a:ext cx="55319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2-årig </a:t>
            </a:r>
            <a:r>
              <a:rPr lang="nb-NO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heltidsstudium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 i Bodø som gir 120 studiepoeng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Utdanningen foregår </a:t>
            </a:r>
            <a:r>
              <a:rPr lang="nb-NO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vhja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. topp moderne simulatorer og du kommuniserer med de som opererer brosimulatoren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Fagskoleutdanningen følger kravene i </a:t>
            </a:r>
            <a:r>
              <a:rPr lang="nb-NO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hht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. STCW 78-konvensjonen, og vil sammen med nødvendig fartstid gi grunnlag for kompetansesertifikat for maskinoffiser klasse 4, 3, 2 og 1.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Torghatten Nord, Hurtigruten, havbruks-næringen og andre rederier skriker etter sjøfolk og ikke minst dekksoffiserer og maskinoffiserer!</a:t>
            </a: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Aft>
                <a:spcPts val="600"/>
              </a:spcAft>
            </a:pP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STCV: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International Convention on Standards of Training, Certification and Watchkeeping for Seafarers</a:t>
            </a:r>
            <a:endParaRPr lang="nb-N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045827B4-7B43-AA95-5BC4-0AF3E4DB6CF0}"/>
              </a:ext>
            </a:extLst>
          </p:cNvPr>
          <p:cNvSpPr txBox="1">
            <a:spLocks/>
          </p:cNvSpPr>
          <p:nvPr/>
        </p:nvSpPr>
        <p:spPr bwMode="auto">
          <a:xfrm>
            <a:off x="701076" y="549275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Maritime maskinoffiser</a:t>
            </a:r>
          </a:p>
        </p:txBody>
      </p:sp>
      <p:pic>
        <p:nvPicPr>
          <p:cNvPr id="4" name="Bilde 3" descr="Et bilde som inneholder tekst, gulv, tak, innendørs&#10;&#10;Automatisk generert beskrivelse">
            <a:extLst>
              <a:ext uri="{FF2B5EF4-FFF2-40B4-BE49-F238E27FC236}">
                <a16:creationId xmlns:a16="http://schemas.microsoft.com/office/drawing/2014/main" id="{9991878F-6594-3688-F076-01BA337ED2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285504"/>
            <a:ext cx="562811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81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8B54F2BB-EA4C-41F0-7104-39D91FF9E94C}"/>
              </a:ext>
            </a:extLst>
          </p:cNvPr>
          <p:cNvSpPr txBox="1"/>
          <p:nvPr/>
        </p:nvSpPr>
        <p:spPr>
          <a:xfrm>
            <a:off x="708103" y="1269355"/>
            <a:ext cx="11148537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Kompetansesertifikat maskinoffiser klasse 4 gir rett til å tjenestegjøre i maskinrom som: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Ansvarshavende vaktoffiser uavhengig av størrelse på framdriftskraft,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Førstemaskinist på skip med framdriftskraft opp til 750 kW og fiskefartøy uavhengig av størrelse på framdriftskraft,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Maskinsjef på skip med framdriftskraft opp til 750 kW og fiskefartøy med framdriftskraft opp til 1000 kW.</a:t>
            </a:r>
          </a:p>
          <a:p>
            <a:pPr>
              <a:spcAft>
                <a:spcPts val="600"/>
              </a:spcAft>
            </a:pP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Kompetansesertifikat maskinoffiser klasse 3 gir adgang til å tjenestegjøre i maskinrom som: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Ansvarshavende vaktoffiser uavhengig av framdriftskraft,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Førstemaskinist på skip med framdriftskraft opp til 3000 kW og fiskefartøy uavhengig av størrelse på framdriftskraft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Maskinsjef på skip med framdriftskraft opp til 750 kW og fiskefartøy med framdriftskraft opp til 3000 kW.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045827B4-7B43-AA95-5BC4-0AF3E4DB6CF0}"/>
              </a:ext>
            </a:extLst>
          </p:cNvPr>
          <p:cNvSpPr txBox="1">
            <a:spLocks/>
          </p:cNvSpPr>
          <p:nvPr/>
        </p:nvSpPr>
        <p:spPr bwMode="auto">
          <a:xfrm>
            <a:off x="701076" y="549275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Maritime maskinoffiser - kompetansesertifikater</a:t>
            </a:r>
          </a:p>
        </p:txBody>
      </p:sp>
    </p:spTree>
    <p:extLst>
      <p:ext uri="{BB962C8B-B14F-4D97-AF65-F5344CB8AC3E}">
        <p14:creationId xmlns:p14="http://schemas.microsoft.com/office/powerpoint/2010/main" val="279650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8B54F2BB-EA4C-41F0-7104-39D91FF9E94C}"/>
              </a:ext>
            </a:extLst>
          </p:cNvPr>
          <p:cNvSpPr txBox="1"/>
          <p:nvPr/>
        </p:nvSpPr>
        <p:spPr>
          <a:xfrm>
            <a:off x="708103" y="1269355"/>
            <a:ext cx="11148537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Kompetansesertifikat maskinoffiser klasse 2 gir adgang til å tjenestegjøre i maskinrom som: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Ansvarshavende vaktoffiser uavhengig av framdriftskraft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Førstemaskinist uavhengig av framdriftskraft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Maskinsjef på skip med framdriftskraft opp til 750 kW og fiskefartøy med framdriftskraft opp til 3000 kW</a:t>
            </a: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Kompetansesertifikat maskinoffiser klasse 1 gir rett til å tjenestegjøre i maskinrom på skip og fiskefartøy uavhengig av framdriftskraft som: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Ansvarshavende vaktoffiser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Førstemaskinist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Maskinsjef</a:t>
            </a: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045827B4-7B43-AA95-5BC4-0AF3E4DB6CF0}"/>
              </a:ext>
            </a:extLst>
          </p:cNvPr>
          <p:cNvSpPr txBox="1">
            <a:spLocks/>
          </p:cNvSpPr>
          <p:nvPr/>
        </p:nvSpPr>
        <p:spPr bwMode="auto">
          <a:xfrm>
            <a:off x="701076" y="549275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Maritime maskinoffiser - kompetansesertifikater</a:t>
            </a:r>
          </a:p>
        </p:txBody>
      </p:sp>
      <p:pic>
        <p:nvPicPr>
          <p:cNvPr id="4" name="Bilde 3" descr="Et bilde som inneholder båt, vann, utendørs, skip&#10;&#10;Automatisk generert beskrivelse">
            <a:extLst>
              <a:ext uri="{FF2B5EF4-FFF2-40B4-BE49-F238E27FC236}">
                <a16:creationId xmlns:a16="http://schemas.microsoft.com/office/drawing/2014/main" id="{833438FE-DF5E-7241-987E-EFF021163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3573016"/>
            <a:ext cx="4991100" cy="3009900"/>
          </a:xfrm>
          <a:prstGeom prst="rect">
            <a:avLst/>
          </a:prstGeom>
        </p:spPr>
      </p:pic>
      <p:pic>
        <p:nvPicPr>
          <p:cNvPr id="7" name="Bilde 6" descr="Et bilde som inneholder person, klær, kledd&#10;&#10;Automatisk generert beskrivelse">
            <a:extLst>
              <a:ext uri="{FF2B5EF4-FFF2-40B4-BE49-F238E27FC236}">
                <a16:creationId xmlns:a16="http://schemas.microsoft.com/office/drawing/2014/main" id="{EE27FB94-21BA-080A-670B-9609E8376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324" y="3573016"/>
            <a:ext cx="140815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46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8B54F2BB-EA4C-41F0-7104-39D91FF9E94C}"/>
              </a:ext>
            </a:extLst>
          </p:cNvPr>
          <p:cNvSpPr txBox="1"/>
          <p:nvPr/>
        </p:nvSpPr>
        <p:spPr>
          <a:xfrm>
            <a:off x="708103" y="1269355"/>
            <a:ext cx="69720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3-årig </a:t>
            </a:r>
            <a:r>
              <a:rPr lang="nb-NO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deltidsstudium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 som er nett-/samlingsbasert og gir 120 studiepoeng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Nettbasert betyr at du kan studere mens du er i jobb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Felles for våre nett-/samlingsbasert studium, er at studentene jobber både individuelt og i grupper under kyndig faglig og pedagogisk veiledning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Det legges opp til 3 samlinger i semesteret med varighet 1 uke og samlingene legges til Hadsel eller Steinkjer</a:t>
            </a: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Den som har bestått Elektroinstallatørprøven, har dokumentert formell grunnleggende kompetanse for å kunne ha det faglige ansvaret for bygging og vedlikehold av andres elektriske anlegg på en forskriftsmessig og sikkerhetsmessig forsvarlig måte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045827B4-7B43-AA95-5BC4-0AF3E4DB6CF0}"/>
              </a:ext>
            </a:extLst>
          </p:cNvPr>
          <p:cNvSpPr txBox="1">
            <a:spLocks/>
          </p:cNvSpPr>
          <p:nvPr/>
        </p:nvSpPr>
        <p:spPr bwMode="auto">
          <a:xfrm>
            <a:off x="701076" y="549275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Elektro</a:t>
            </a:r>
          </a:p>
        </p:txBody>
      </p:sp>
      <p:pic>
        <p:nvPicPr>
          <p:cNvPr id="7" name="Bilde 6" descr="Et bilde som inneholder tekst, utendørs&#10;&#10;Automatisk generert beskrivelse">
            <a:extLst>
              <a:ext uri="{FF2B5EF4-FFF2-40B4-BE49-F238E27FC236}">
                <a16:creationId xmlns:a16="http://schemas.microsoft.com/office/drawing/2014/main" id="{79FAB19F-11EC-F42D-7ABB-DEE7056B3B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00"/>
          <a:stretch/>
        </p:blipFill>
        <p:spPr>
          <a:xfrm>
            <a:off x="7831176" y="1269355"/>
            <a:ext cx="4360824" cy="511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03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8B54F2BB-EA4C-41F0-7104-39D91FF9E94C}"/>
              </a:ext>
            </a:extLst>
          </p:cNvPr>
          <p:cNvSpPr txBox="1"/>
          <p:nvPr/>
        </p:nvSpPr>
        <p:spPr>
          <a:xfrm>
            <a:off x="695400" y="1269355"/>
            <a:ext cx="11161240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Fullført og bestått videregående opplæring med relevant </a:t>
            </a:r>
            <a:r>
              <a:rPr lang="nb-NO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fagbrev/svennebrev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Opptak på grunnlag av </a:t>
            </a:r>
            <a:r>
              <a:rPr lang="nb-NO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realkompetanse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Betinget og dokumentert bestått gjennomført fag-/svenneprøve etter opptaksfristen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Fagbrev/yrkeskompetanse 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som kvalifiserer for inntak til fagretning elektro med elkraft fordypning herunder: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045827B4-7B43-AA95-5BC4-0AF3E4DB6CF0}"/>
              </a:ext>
            </a:extLst>
          </p:cNvPr>
          <p:cNvSpPr txBox="1">
            <a:spLocks/>
          </p:cNvSpPr>
          <p:nvPr/>
        </p:nvSpPr>
        <p:spPr bwMode="auto">
          <a:xfrm>
            <a:off x="701076" y="549275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Elektro - opptakskrav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ED5C46C-E7AA-FF0E-F2DD-168B507F52EA}"/>
              </a:ext>
            </a:extLst>
          </p:cNvPr>
          <p:cNvSpPr txBox="1"/>
          <p:nvPr/>
        </p:nvSpPr>
        <p:spPr>
          <a:xfrm>
            <a:off x="1055441" y="3716338"/>
            <a:ext cx="2736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Automatisering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Avioniker</a:t>
            </a: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Dataelektroniker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Elektriker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Energimontør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Energioperatør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Elektroreparatør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A98E19C-F2AC-A3FF-7169-E7CE7B7C588C}"/>
              </a:ext>
            </a:extLst>
          </p:cNvPr>
          <p:cNvSpPr txBox="1"/>
          <p:nvPr/>
        </p:nvSpPr>
        <p:spPr>
          <a:xfrm>
            <a:off x="4151784" y="3731839"/>
            <a:ext cx="3672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Flysystemmekaniker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Fjernstyrte undervannsoperasjoner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Heismontør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Maritim elektriker Vg4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Produksjonselektroniker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Romteknologi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Signalmontør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0D1BB69-0FFF-D724-1A9C-ED24DA006C91}"/>
              </a:ext>
            </a:extLst>
          </p:cNvPr>
          <p:cNvSpPr txBox="1"/>
          <p:nvPr/>
        </p:nvSpPr>
        <p:spPr>
          <a:xfrm>
            <a:off x="7870386" y="3722256"/>
            <a:ext cx="39862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Tavlemontør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Telekommunikasjonsmontør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Togelektriker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Vikler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Vikler- og transformatormontør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09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0CDF3458-191F-D34E-E44F-F67F7B058C0D}"/>
              </a:ext>
            </a:extLst>
          </p:cNvPr>
          <p:cNvSpPr txBox="1">
            <a:spLocks/>
          </p:cNvSpPr>
          <p:nvPr/>
        </p:nvSpPr>
        <p:spPr bwMode="auto">
          <a:xfrm>
            <a:off x="701076" y="549275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Teknisk medieproduksjon (90 studiepoeng)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FED8BA3D-EBAE-0DA4-FFFB-48DCC9DAAB40}"/>
              </a:ext>
            </a:extLst>
          </p:cNvPr>
          <p:cNvSpPr txBox="1"/>
          <p:nvPr/>
        </p:nvSpPr>
        <p:spPr>
          <a:xfrm>
            <a:off x="701076" y="1268760"/>
            <a:ext cx="676307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2-årig </a:t>
            </a:r>
            <a:r>
              <a:rPr lang="nb-NO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deltidsstudium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 som er nett-/samlingsbasert og gir 90 studiepoeng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Det legges opp til 1 samling i semesteret med varighet 3 dager per samling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Samlingene legges til Stokmarknes/annet egnet sted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De viktigste emnene i undervisningen er: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Multimediateknikk, foto, billedregi, pre-produksjon, dramaturgi, post-produksjon, flerkameraproduksjon</a:t>
            </a:r>
            <a:b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Produksjon av levende bilder blir en stadig mer sentral del av det moderne mediesamfunnet og leveres via et mylder av plattformer og innholdsleverandører som NRK, TV2, Monster, Nordisk film, etc. </a:t>
            </a:r>
          </a:p>
        </p:txBody>
      </p:sp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BD4CF15E-F424-A134-2145-1A06FE2F43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b="8745"/>
          <a:stretch/>
        </p:blipFill>
        <p:spPr>
          <a:xfrm>
            <a:off x="7536160" y="1268760"/>
            <a:ext cx="4655840" cy="526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39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0CDF3458-191F-D34E-E44F-F67F7B058C0D}"/>
              </a:ext>
            </a:extLst>
          </p:cNvPr>
          <p:cNvSpPr txBox="1">
            <a:spLocks/>
          </p:cNvSpPr>
          <p:nvPr/>
        </p:nvSpPr>
        <p:spPr bwMode="auto">
          <a:xfrm>
            <a:off x="767408" y="548680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Teknisk medieproduksjon 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FED8BA3D-EBAE-0DA4-FFFB-48DCC9DAAB40}"/>
              </a:ext>
            </a:extLst>
          </p:cNvPr>
          <p:cNvSpPr txBox="1"/>
          <p:nvPr/>
        </p:nvSpPr>
        <p:spPr>
          <a:xfrm>
            <a:off x="758023" y="1628800"/>
            <a:ext cx="58269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Studenter </a:t>
            </a:r>
            <a:r>
              <a:rPr lang="nb-NO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streamet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 Bilal-konsert</a:t>
            </a:r>
            <a:endParaRPr lang="nb-NO" sz="20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Aft>
                <a:spcPts val="600"/>
              </a:spcAft>
            </a:pPr>
            <a:r>
              <a:rPr lang="nb-NO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Studenter ved Teknisk medieproduksjon </a:t>
            </a:r>
            <a:r>
              <a:rPr lang="nb-NO" sz="2000" dirty="0">
                <a:solidFill>
                  <a:srgbClr val="B2B2B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 </a:t>
            </a:r>
            <a:r>
              <a:rPr lang="nb-NO" sz="20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</a:t>
            </a:r>
            <a:endParaRPr lang="nb-NO" sz="2000" dirty="0"/>
          </a:p>
          <a:p>
            <a:pPr>
              <a:spcAft>
                <a:spcPts val="600"/>
              </a:spcAft>
            </a:pP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Studenter </a:t>
            </a:r>
            <a:r>
              <a:rPr lang="nb-NO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streamet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 europacupfinaler i Alpint fra Narvik i mars – fikk mye skryt fra Norges Skiforbund og FIS! </a:t>
            </a:r>
          </a:p>
        </p:txBody>
      </p:sp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BD4CF15E-F424-A134-2145-1A06FE2F43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b="8745"/>
          <a:stretch/>
        </p:blipFill>
        <p:spPr>
          <a:xfrm>
            <a:off x="7536160" y="1268760"/>
            <a:ext cx="4655840" cy="526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4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0CDF3458-191F-D34E-E44F-F67F7B058C0D}"/>
              </a:ext>
            </a:extLst>
          </p:cNvPr>
          <p:cNvSpPr txBox="1">
            <a:spLocks/>
          </p:cNvSpPr>
          <p:nvPr/>
        </p:nvSpPr>
        <p:spPr bwMode="auto">
          <a:xfrm>
            <a:off x="701076" y="549275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Teknisk medieproduksjon – emner i studiet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FED8BA3D-EBAE-0DA4-FFFB-48DCC9DAAB40}"/>
              </a:ext>
            </a:extLst>
          </p:cNvPr>
          <p:cNvSpPr txBox="1"/>
          <p:nvPr/>
        </p:nvSpPr>
        <p:spPr>
          <a:xfrm>
            <a:off x="701076" y="4149080"/>
            <a:ext cx="61150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Foto</a:t>
            </a: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Emnet gir en innføring i fototekniske metoder (estetiske og tekniske virkemidler i produksjon av levende bilder og stills), prosesser og utstyr til bruk i audiovisuelle produksjoner.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F639D0D-0E6C-DB17-F957-9B502BD23E78}"/>
              </a:ext>
            </a:extLst>
          </p:cNvPr>
          <p:cNvSpPr txBox="1"/>
          <p:nvPr/>
        </p:nvSpPr>
        <p:spPr>
          <a:xfrm>
            <a:off x="695325" y="1268760"/>
            <a:ext cx="61207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latin typeface="Calibri" panose="020F0502020204030204" pitchFamily="34" charset="0"/>
                <a:cs typeface="Calibri" panose="020F0502020204030204" pitchFamily="34" charset="0"/>
              </a:rPr>
              <a:t>Multimediateknikk</a:t>
            </a: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Innføring i teorier, teknikker og prosesser innen multimedie-teknikk. Lær om tekniske standarder innen video, lyd, lys og </a:t>
            </a:r>
            <a:r>
              <a:rPr lang="nb-NO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streaming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, samt teoretisk og praktisk innføring i signalgang, koblinger og feilsøking.</a:t>
            </a:r>
          </a:p>
        </p:txBody>
      </p:sp>
      <p:pic>
        <p:nvPicPr>
          <p:cNvPr id="10" name="Bilde 9" descr="Et bilde som inneholder tekst&#10;&#10;Automatisk generert beskrivelse">
            <a:extLst>
              <a:ext uri="{FF2B5EF4-FFF2-40B4-BE49-F238E27FC236}">
                <a16:creationId xmlns:a16="http://schemas.microsoft.com/office/drawing/2014/main" id="{7E8165B1-2A95-C0F4-1F8D-66C4F6902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1268759"/>
            <a:ext cx="3954764" cy="2524965"/>
          </a:xfrm>
          <a:prstGeom prst="rect">
            <a:avLst/>
          </a:prstGeom>
        </p:spPr>
      </p:pic>
      <p:pic>
        <p:nvPicPr>
          <p:cNvPr id="12" name="Bilde 11" descr="Et bilde som inneholder tekst, innendørs, svart, kameralinse&#10;&#10;Automatisk generert beskrivelse">
            <a:extLst>
              <a:ext uri="{FF2B5EF4-FFF2-40B4-BE49-F238E27FC236}">
                <a16:creationId xmlns:a16="http://schemas.microsoft.com/office/drawing/2014/main" id="{37C59B8C-A90D-E6B0-81DB-B96EC2C16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4221088"/>
            <a:ext cx="3966116" cy="26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53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0CDF3458-191F-D34E-E44F-F67F7B058C0D}"/>
              </a:ext>
            </a:extLst>
          </p:cNvPr>
          <p:cNvSpPr txBox="1">
            <a:spLocks/>
          </p:cNvSpPr>
          <p:nvPr/>
        </p:nvSpPr>
        <p:spPr bwMode="auto">
          <a:xfrm>
            <a:off x="701076" y="549275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Teknisk medieproduksjon – emner i studiet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ABF1893-EBB3-5068-A734-9DBA5D739CD6}"/>
              </a:ext>
            </a:extLst>
          </p:cNvPr>
          <p:cNvSpPr txBox="1"/>
          <p:nvPr/>
        </p:nvSpPr>
        <p:spPr>
          <a:xfrm>
            <a:off x="720615" y="1269355"/>
            <a:ext cx="60862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latin typeface="Calibri" panose="020F0502020204030204" pitchFamily="34" charset="0"/>
                <a:cs typeface="Calibri" panose="020F0502020204030204" pitchFamily="34" charset="0"/>
              </a:rPr>
              <a:t>Billedregi</a:t>
            </a: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Du lærer hvordan ulike produksjonstyper kan utvikles, planlegges og gjennomføre og du utvikler rolleforståelse gjennom utprøving av regi, arbeidsflyt og kommunikasjon.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640E639-8D7D-75F3-DF0C-035E5482CB91}"/>
              </a:ext>
            </a:extLst>
          </p:cNvPr>
          <p:cNvSpPr txBox="1"/>
          <p:nvPr/>
        </p:nvSpPr>
        <p:spPr>
          <a:xfrm>
            <a:off x="695325" y="4129284"/>
            <a:ext cx="6042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Pre-produksjon</a:t>
            </a: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Produksjonsplanlegging, </a:t>
            </a:r>
            <a:r>
              <a:rPr lang="nb-NO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crew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-liste, produksjonsplan, kablingsplan, kamerafordeling, klippeplan, sikkerhets-planlegging, ressursbehov.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9F02BFE-6201-3247-9F1A-45B51338B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59" y="1269355"/>
            <a:ext cx="3926029" cy="2607286"/>
          </a:xfrm>
          <a:prstGeom prst="rect">
            <a:avLst/>
          </a:prstGeom>
        </p:spPr>
      </p:pic>
      <p:pic>
        <p:nvPicPr>
          <p:cNvPr id="11" name="Bilde 10" descr="Et bilde som inneholder tekst, innendørs&#10;&#10;Automatisk generert beskrivelse">
            <a:extLst>
              <a:ext uri="{FF2B5EF4-FFF2-40B4-BE49-F238E27FC236}">
                <a16:creationId xmlns:a16="http://schemas.microsoft.com/office/drawing/2014/main" id="{371438D5-206C-171A-542F-B92875E3A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58" y="4149080"/>
            <a:ext cx="3895829" cy="260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69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B46D8DE-A77D-4423-ACFF-98E8A32E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52761"/>
            <a:ext cx="10363200" cy="1008211"/>
          </a:xfrm>
        </p:spPr>
        <p:txBody>
          <a:bodyPr/>
          <a:lstStyle/>
          <a:p>
            <a:r>
              <a:rPr lang="nb-NO" dirty="0"/>
              <a:t>Høyere yrkesfaglig utdanning – fagskole 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B54F2BB-EA4C-41F0-7104-39D91FF9E94C}"/>
              </a:ext>
            </a:extLst>
          </p:cNvPr>
          <p:cNvSpPr txBox="1"/>
          <p:nvPr/>
        </p:nvSpPr>
        <p:spPr>
          <a:xfrm>
            <a:off x="718818" y="1772816"/>
            <a:ext cx="940963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40C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Fagskoleutdanning</a:t>
            </a:r>
            <a:r>
              <a:rPr lang="nb-NO" sz="2000" dirty="0">
                <a:solidFill>
                  <a:srgbClr val="4D51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er høyere yrkesfaglig utdanning og ligger på nivå over videregående opplæring. Utdanningen gir kompetanse som kan tas i bruk direkte i arbeidslivet.</a:t>
            </a:r>
            <a:endParaRPr lang="nb-NO" sz="2000" dirty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endParaRPr lang="nb-NO" sz="2000" dirty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 videreutdanning for de med yrkeskompetanse, som tar alt fra et halvt til to år.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2000" dirty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Utdanningene utvikles i tett dialog med arbeidslivet.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2000" dirty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Stor etterspørsel fra næringslivet etter fagskoleutdannede.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2000" dirty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Garantert å få jobb etter fagskoleutdanning - </a:t>
            </a:r>
            <a:r>
              <a:rPr lang="nb-NO" sz="1600" dirty="0">
                <a:hlinkClick r:id="rId2"/>
              </a:rPr>
              <a:t>9 av 10 fagskole­kandidater i jobb ett år etter eksamen (khrono.no)</a:t>
            </a:r>
            <a:r>
              <a:rPr lang="nb-NO" sz="1600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2000" dirty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24463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0CDF3458-191F-D34E-E44F-F67F7B058C0D}"/>
              </a:ext>
            </a:extLst>
          </p:cNvPr>
          <p:cNvSpPr txBox="1">
            <a:spLocks/>
          </p:cNvSpPr>
          <p:nvPr/>
        </p:nvSpPr>
        <p:spPr bwMode="auto">
          <a:xfrm>
            <a:off x="701076" y="549275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Teknisk medieproduksjon – emner i studiet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434D73D-4FE8-BBE3-143F-D03FF676483B}"/>
              </a:ext>
            </a:extLst>
          </p:cNvPr>
          <p:cNvSpPr txBox="1"/>
          <p:nvPr/>
        </p:nvSpPr>
        <p:spPr>
          <a:xfrm>
            <a:off x="695325" y="1269355"/>
            <a:ext cx="61207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latin typeface="Calibri" panose="020F0502020204030204" pitchFamily="34" charset="0"/>
                <a:cs typeface="Calibri" panose="020F0502020204030204" pitchFamily="34" charset="0"/>
              </a:rPr>
              <a:t>Dramaturgi</a:t>
            </a: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Innføring i etablerte begreper og relevant teori om dramaturgi og historiefortelling knyttet til audiovisuelle produksjoner basert på basert på eget manus og dreiebok.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EF940C3-9EC8-0CE2-C708-F827EF2206BC}"/>
              </a:ext>
            </a:extLst>
          </p:cNvPr>
          <p:cNvSpPr txBox="1"/>
          <p:nvPr/>
        </p:nvSpPr>
        <p:spPr>
          <a:xfrm>
            <a:off x="695324" y="4149079"/>
            <a:ext cx="61207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latin typeface="Calibri" panose="020F0502020204030204" pitchFamily="34" charset="0"/>
                <a:cs typeface="Calibri" panose="020F0502020204030204" pitchFamily="34" charset="0"/>
              </a:rPr>
              <a:t>Flerkameraproduksjon</a:t>
            </a: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Gjennom praktisk arbeid med flerkameraproduksjon og refleksjon over teori og egne erfaringer, lærer studentene produksjonsteknikk, og hvordan ulike produksjonstyper kan utvikles, planlegges og gjennomføres.</a:t>
            </a:r>
          </a:p>
        </p:txBody>
      </p:sp>
      <p:pic>
        <p:nvPicPr>
          <p:cNvPr id="10" name="Bilde 9" descr="Et bilde som inneholder person, gulv&#10;&#10;Automatisk generert beskrivelse">
            <a:extLst>
              <a:ext uri="{FF2B5EF4-FFF2-40B4-BE49-F238E27FC236}">
                <a16:creationId xmlns:a16="http://schemas.microsoft.com/office/drawing/2014/main" id="{D012F7EC-4FDD-E427-2E3F-5516ED581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59" y="1269354"/>
            <a:ext cx="3902549" cy="2591693"/>
          </a:xfrm>
          <a:prstGeom prst="rect">
            <a:avLst/>
          </a:prstGeom>
        </p:spPr>
      </p:pic>
      <p:pic>
        <p:nvPicPr>
          <p:cNvPr id="14" name="Bilde 13" descr="Et bilde som inneholder tekst, innendørs, person&#10;&#10;Automatisk generert beskrivelse">
            <a:extLst>
              <a:ext uri="{FF2B5EF4-FFF2-40B4-BE49-F238E27FC236}">
                <a16:creationId xmlns:a16="http://schemas.microsoft.com/office/drawing/2014/main" id="{4A27818B-0F20-F200-0FDB-01218D220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66" y="4149079"/>
            <a:ext cx="3902548" cy="260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07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0CDF3458-191F-D34E-E44F-F67F7B058C0D}"/>
              </a:ext>
            </a:extLst>
          </p:cNvPr>
          <p:cNvSpPr txBox="1">
            <a:spLocks/>
          </p:cNvSpPr>
          <p:nvPr/>
        </p:nvSpPr>
        <p:spPr bwMode="auto">
          <a:xfrm>
            <a:off x="701076" y="549275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Teknisk medieproduksjon – emner i studiet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F38A6B7B-87F6-C502-EC9B-EF85D9EC67D2}"/>
              </a:ext>
            </a:extLst>
          </p:cNvPr>
          <p:cNvSpPr txBox="1"/>
          <p:nvPr/>
        </p:nvSpPr>
        <p:spPr>
          <a:xfrm>
            <a:off x="695809" y="1269354"/>
            <a:ext cx="612027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Post-produksjon – her inngår: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Programvare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Prinsipper for redigering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Programvare for grafikk/animasjon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Grading/fargekorrigering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Compositing</a:t>
            </a: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Motion Graphics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Klipp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Multicam</a:t>
            </a: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Lyd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Komprimering og </a:t>
            </a:r>
            <a:r>
              <a:rPr lang="nb-NO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enkoding</a:t>
            </a: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Standarder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Formater</a:t>
            </a:r>
          </a:p>
        </p:txBody>
      </p:sp>
      <p:pic>
        <p:nvPicPr>
          <p:cNvPr id="12" name="Bilde 11" descr="Et bilde som inneholder tekst, innendørs, elektronikk, kameralinse&#10;&#10;Automatisk generert beskrivelse">
            <a:extLst>
              <a:ext uri="{FF2B5EF4-FFF2-40B4-BE49-F238E27FC236}">
                <a16:creationId xmlns:a16="http://schemas.microsoft.com/office/drawing/2014/main" id="{DCD7C86C-65FB-2E66-DAEF-CAB4111C2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1269354"/>
            <a:ext cx="4305906" cy="280771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73C8E2E8-C409-CE94-3EE0-96AB10952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738" y="4893321"/>
            <a:ext cx="9153513" cy="156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18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CB698A03-8F54-F75F-6FD2-8DE4BE26D365}"/>
              </a:ext>
            </a:extLst>
          </p:cNvPr>
          <p:cNvSpPr txBox="1">
            <a:spLocks/>
          </p:cNvSpPr>
          <p:nvPr/>
        </p:nvSpPr>
        <p:spPr bwMode="auto">
          <a:xfrm>
            <a:off x="701076" y="549275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Batterifag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88F87EF-A311-A243-283E-F647895400F7}"/>
              </a:ext>
            </a:extLst>
          </p:cNvPr>
          <p:cNvSpPr txBox="1"/>
          <p:nvPr/>
        </p:nvSpPr>
        <p:spPr>
          <a:xfrm>
            <a:off x="695399" y="1268760"/>
            <a:ext cx="687851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2-årig </a:t>
            </a:r>
            <a:r>
              <a:rPr lang="nb-NO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deltidsstudium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 som er nett-/samlingsbasert og gir 60 studiepoeng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Samlingene legges til forskjellige steder i landet (typisk der det er lab-fasiliteter)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De viktigste emnene i undervisningen 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Fleksibel d</a:t>
            </a:r>
            <a:r>
              <a:rPr lang="nb-NO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igital batteriproduksjon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Elektrokjemi og materialteknikk for batterier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Batteriindustri og bærekraft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Smart vedlikehold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Industriell intelligens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Logistikk og sporbarhet i produksjonen</a:t>
            </a:r>
            <a:b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Denne utdanningen gir muligheten for jobb innen de nye batteri- og hydrogen-relaterte virksomhetene i fylket som; </a:t>
            </a:r>
            <a:r>
              <a:rPr lang="nb-NO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Freyr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 i Mo i Rana, Gen2Energy og Norsk e-</a:t>
            </a:r>
            <a:r>
              <a:rPr lang="nb-NO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fuel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 i Mosjøen og Glomfjord Hydrogen, etc.</a:t>
            </a:r>
          </a:p>
        </p:txBody>
      </p:sp>
      <p:pic>
        <p:nvPicPr>
          <p:cNvPr id="2" name="Bilde 1" descr="Et bilde som inneholder fjell, utendørs, flere&#10;&#10;Automatisk generert beskrivelse">
            <a:extLst>
              <a:ext uri="{FF2B5EF4-FFF2-40B4-BE49-F238E27FC236}">
                <a16:creationId xmlns:a16="http://schemas.microsoft.com/office/drawing/2014/main" id="{FFBCADB7-2E02-95E4-2863-C41E15B7C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915" y="1278984"/>
            <a:ext cx="4618086" cy="3230136"/>
          </a:xfrm>
          <a:prstGeom prst="rect">
            <a:avLst/>
          </a:prstGeom>
        </p:spPr>
      </p:pic>
      <p:pic>
        <p:nvPicPr>
          <p:cNvPr id="5" name="Bilde 4" descr="Et bilde som inneholder tekst, himmel, utendørs, snø&#10;&#10;Automatisk generert beskrivelse">
            <a:extLst>
              <a:ext uri="{FF2B5EF4-FFF2-40B4-BE49-F238E27FC236}">
                <a16:creationId xmlns:a16="http://schemas.microsoft.com/office/drawing/2014/main" id="{AE72D9B7-6359-3C75-2B67-AE8A8006FA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48" y="4518748"/>
            <a:ext cx="4158300" cy="233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3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CB698A03-8F54-F75F-6FD2-8DE4BE26D365}"/>
              </a:ext>
            </a:extLst>
          </p:cNvPr>
          <p:cNvSpPr txBox="1">
            <a:spLocks/>
          </p:cNvSpPr>
          <p:nvPr/>
        </p:nvSpPr>
        <p:spPr bwMode="auto">
          <a:xfrm>
            <a:off x="701076" y="549275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Batterifag - opptakskrav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88F87EF-A311-A243-283E-F647895400F7}"/>
              </a:ext>
            </a:extLst>
          </p:cNvPr>
          <p:cNvSpPr txBox="1"/>
          <p:nvPr/>
        </p:nvSpPr>
        <p:spPr>
          <a:xfrm>
            <a:off x="695400" y="1268760"/>
            <a:ext cx="1116124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Fag‐ eller svennebrev innen et av følgende fagområder: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Utdanningsprogram </a:t>
            </a:r>
            <a:r>
              <a:rPr lang="nb-NO" sz="2000" b="1" dirty="0">
                <a:latin typeface="Calibri" panose="020F0502020204030204" pitchFamily="34" charset="0"/>
                <a:cs typeface="Calibri" panose="020F0502020204030204" pitchFamily="34" charset="0"/>
              </a:rPr>
              <a:t>Teknologi og industrifag innen programområdene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Automatisering, Brønnteknikk, Flyfag, Industriteknologi, Kjemiprosess og laboratoriefag, Kjøretøy, Kulde-, varmepumpe- og ventilasjonsteknikk, Maritime fag, Transport og logistikk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Utdanningsprogram </a:t>
            </a:r>
            <a:r>
              <a:rPr lang="nb-NO" sz="2000" b="1" dirty="0">
                <a:latin typeface="Calibri" panose="020F0502020204030204" pitchFamily="34" charset="0"/>
                <a:cs typeface="Calibri" panose="020F0502020204030204" pitchFamily="34" charset="0"/>
              </a:rPr>
              <a:t>Elektro og datateknologi innen programområdene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Automatisering, Brønnteknikk, Datateknikk og elektronikk, Drone, </a:t>
            </a:r>
            <a:r>
              <a:rPr lang="nb-NO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Elenergi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 og </a:t>
            </a:r>
            <a:r>
              <a:rPr lang="nb-NO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ekom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, Flyfag, Industriteknologi, Kjemiprosess og laboratoriefag, Kulde-, varmepumpe- og ventilasjonsteknikk, Kjøretøy, Maritime fag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Utdanningsprogram </a:t>
            </a:r>
            <a:r>
              <a:rPr lang="nb-NO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Informasjonsteknologi og medieproduksjon innen programområde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Informasjonsteknologi</a:t>
            </a:r>
            <a:b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Opptaksgrunnlaget til fagskoleutdanning er fullført og bestått videregående opplæring. Søkere som er 23 år eller eldre i opptaksåret, kan tas opp på grunnlag av tilsvarende realkompetanse</a:t>
            </a:r>
          </a:p>
        </p:txBody>
      </p:sp>
    </p:spTree>
    <p:extLst>
      <p:ext uri="{BB962C8B-B14F-4D97-AF65-F5344CB8AC3E}">
        <p14:creationId xmlns:p14="http://schemas.microsoft.com/office/powerpoint/2010/main" val="2203926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2C0FA6D-1161-4663-B011-B0C32E306771}"/>
              </a:ext>
            </a:extLst>
          </p:cNvPr>
          <p:cNvSpPr txBox="1">
            <a:spLocks/>
          </p:cNvSpPr>
          <p:nvPr/>
        </p:nvSpPr>
        <p:spPr bwMode="auto">
          <a:xfrm>
            <a:off x="701076" y="549275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Opplevelsesbasert reiseliv 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56C264A-3CEA-9A2E-2206-09884017BB21}"/>
              </a:ext>
            </a:extLst>
          </p:cNvPr>
          <p:cNvSpPr txBox="1"/>
          <p:nvPr/>
        </p:nvSpPr>
        <p:spPr>
          <a:xfrm>
            <a:off x="701076" y="1268760"/>
            <a:ext cx="6776142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2-årig </a:t>
            </a:r>
            <a:r>
              <a:rPr lang="nb-NO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deltidsstudium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 som er nett-/samlingsbasert og gir 60 studiepoeng</a:t>
            </a: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Det legges opp til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dager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med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fysisk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samling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emne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(ca. 9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dager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året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Samlingene i Svolvær, Narvik, Mosjøen, Otta eller Stjørdal</a:t>
            </a: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Eksempler på emner i undervisningen: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Reiseliv og destinasjonskunnskap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Vertskapsrollen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Opplevelsesdesign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Entreprenørskap og innovasjon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Kommunikasjon og formidling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Markedsføring, merkevarebygging og salg</a:t>
            </a:r>
          </a:p>
        </p:txBody>
      </p:sp>
      <p:pic>
        <p:nvPicPr>
          <p:cNvPr id="13" name="Bilde 12" descr="Et bilde som inneholder person, innendørs, mann, restaurant&#10;&#10;Automatisk generert beskrivelse">
            <a:extLst>
              <a:ext uri="{FF2B5EF4-FFF2-40B4-BE49-F238E27FC236}">
                <a16:creationId xmlns:a16="http://schemas.microsoft.com/office/drawing/2014/main" id="{350A9085-78B5-9CA0-1114-1FB9073CBE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891" y="1268760"/>
            <a:ext cx="4645649" cy="3096344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4353087-AB2C-566F-4832-3C9DE6FA298F}"/>
              </a:ext>
            </a:extLst>
          </p:cNvPr>
          <p:cNvSpPr txBox="1"/>
          <p:nvPr/>
        </p:nvSpPr>
        <p:spPr>
          <a:xfrm>
            <a:off x="6672064" y="4804440"/>
            <a:ext cx="52332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400" b="1" dirty="0">
                <a:solidFill>
                  <a:srgbClr val="0082A5"/>
                </a:solidFill>
              </a:rPr>
              <a:t>Norges første offentlig godkjente fagskoleutdanning </a:t>
            </a:r>
          </a:p>
          <a:p>
            <a:pPr algn="ctr"/>
            <a:r>
              <a:rPr lang="nb-NO" sz="2400" b="1" dirty="0">
                <a:solidFill>
                  <a:srgbClr val="0082A5"/>
                </a:solidFill>
              </a:rPr>
              <a:t>for reiseliv- og opplevelsesnæringene</a:t>
            </a:r>
          </a:p>
        </p:txBody>
      </p:sp>
    </p:spTree>
    <p:extLst>
      <p:ext uri="{BB962C8B-B14F-4D97-AF65-F5344CB8AC3E}">
        <p14:creationId xmlns:p14="http://schemas.microsoft.com/office/powerpoint/2010/main" val="4013875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2C0FA6D-1161-4663-B011-B0C32E306771}"/>
              </a:ext>
            </a:extLst>
          </p:cNvPr>
          <p:cNvSpPr txBox="1">
            <a:spLocks/>
          </p:cNvSpPr>
          <p:nvPr/>
        </p:nvSpPr>
        <p:spPr bwMode="auto">
          <a:xfrm>
            <a:off x="701076" y="549275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Opplevelsesbasert reiseliv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56C264A-3CEA-9A2E-2206-09884017BB21}"/>
              </a:ext>
            </a:extLst>
          </p:cNvPr>
          <p:cNvSpPr txBox="1"/>
          <p:nvPr/>
        </p:nvSpPr>
        <p:spPr>
          <a:xfrm>
            <a:off x="701076" y="1268760"/>
            <a:ext cx="79872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Målet med studiet er å gi studentene kunnskaper og</a:t>
            </a: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ferdigheter som reiseliv- og opplevelsesnæringen trenger</a:t>
            </a: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Utdanningen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praktisk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rettet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med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nær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tilknytning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arbeidslivet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legges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opp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tett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kobling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mellom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teori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praksis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Opptakskriterier 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Generell studiekompetanse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Relevante fagbrev/yrkesutdanninger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Realkompetanse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Tidligere fullført høyere utdanning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Vi tilbyr også studiepoenggivende digitale kurs gjennom Kompetanse Norges sitt bransjeprogram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Utdanningen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kvalifiserer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fagskolegrad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innen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Reiseliv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opplevelser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Bilde 6" descr="Et bilde som inneholder brann&#10;&#10;Automatisk generert beskrivelse">
            <a:extLst>
              <a:ext uri="{FF2B5EF4-FFF2-40B4-BE49-F238E27FC236}">
                <a16:creationId xmlns:a16="http://schemas.microsoft.com/office/drawing/2014/main" id="{43A3406F-5885-9500-14EB-2F92229D7F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3788022"/>
            <a:ext cx="2504549" cy="1669699"/>
          </a:xfrm>
          <a:prstGeom prst="rect">
            <a:avLst/>
          </a:prstGeom>
        </p:spPr>
      </p:pic>
      <p:pic>
        <p:nvPicPr>
          <p:cNvPr id="8" name="Bilde 7" descr="Et bilde som inneholder vann, utendørs, himmel, natur&#10;&#10;Automatisk generert beskrivelse">
            <a:extLst>
              <a:ext uri="{FF2B5EF4-FFF2-40B4-BE49-F238E27FC236}">
                <a16:creationId xmlns:a16="http://schemas.microsoft.com/office/drawing/2014/main" id="{947EC130-C355-4626-5694-D8706C5AEB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0" r="11794"/>
          <a:stretch/>
        </p:blipFill>
        <p:spPr>
          <a:xfrm>
            <a:off x="8688288" y="1628800"/>
            <a:ext cx="2504548" cy="19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11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pe 37">
            <a:extLst>
              <a:ext uri="{FF2B5EF4-FFF2-40B4-BE49-F238E27FC236}">
                <a16:creationId xmlns:a16="http://schemas.microsoft.com/office/drawing/2014/main" id="{9F56614D-B095-6D47-AF5E-77FE96F63C9E}"/>
              </a:ext>
            </a:extLst>
          </p:cNvPr>
          <p:cNvGrpSpPr/>
          <p:nvPr/>
        </p:nvGrpSpPr>
        <p:grpSpPr>
          <a:xfrm>
            <a:off x="1559496" y="1475787"/>
            <a:ext cx="9235371" cy="4841933"/>
            <a:chOff x="2279576" y="1400607"/>
            <a:chExt cx="7680895" cy="4020634"/>
          </a:xfrm>
        </p:grpSpPr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F3A43CD5-55C7-BD4E-8085-4B27661D5E54}"/>
                </a:ext>
              </a:extLst>
            </p:cNvPr>
            <p:cNvGrpSpPr/>
            <p:nvPr/>
          </p:nvGrpSpPr>
          <p:grpSpPr>
            <a:xfrm>
              <a:off x="2279576" y="1412776"/>
              <a:ext cx="1044968" cy="3996444"/>
              <a:chOff x="30227" y="0"/>
              <a:chExt cx="1393291" cy="5688632"/>
            </a:xfrm>
            <a:solidFill>
              <a:srgbClr val="0082A3"/>
            </a:solidFill>
          </p:grpSpPr>
          <p:sp>
            <p:nvSpPr>
              <p:cNvPr id="6" name="Avrundet rektangel 5">
                <a:extLst>
                  <a:ext uri="{FF2B5EF4-FFF2-40B4-BE49-F238E27FC236}">
                    <a16:creationId xmlns:a16="http://schemas.microsoft.com/office/drawing/2014/main" id="{B3392D1F-5A5A-1E41-B591-5CFDCFFD215D}"/>
                  </a:ext>
                </a:extLst>
              </p:cNvPr>
              <p:cNvSpPr/>
              <p:nvPr/>
            </p:nvSpPr>
            <p:spPr>
              <a:xfrm>
                <a:off x="30227" y="0"/>
                <a:ext cx="1393291" cy="5688632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Avrundet rektangel 4">
                <a:extLst>
                  <a:ext uri="{FF2B5EF4-FFF2-40B4-BE49-F238E27FC236}">
                    <a16:creationId xmlns:a16="http://schemas.microsoft.com/office/drawing/2014/main" id="{A5FA0218-DA3C-D34D-84DA-33A30528CA53}"/>
                  </a:ext>
                </a:extLst>
              </p:cNvPr>
              <p:cNvSpPr txBox="1"/>
              <p:nvPr/>
            </p:nvSpPr>
            <p:spPr>
              <a:xfrm>
                <a:off x="30227" y="2275452"/>
                <a:ext cx="1393291" cy="227545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46710" tIns="346710" rIns="346710" bIns="346710" spcCol="1270" anchor="ctr"/>
              <a:lstStyle/>
              <a:p>
                <a:pPr algn="ctr" defTabSz="2166938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nb-NO" sz="4875"/>
              </a:p>
            </p:txBody>
          </p:sp>
        </p:grpSp>
        <p:pic>
          <p:nvPicPr>
            <p:cNvPr id="8" name="Bild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204" y="1953382"/>
              <a:ext cx="1001712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kstSylinder 6">
              <a:extLst>
                <a:ext uri="{FF2B5EF4-FFF2-40B4-BE49-F238E27FC236}">
                  <a16:creationId xmlns:a16="http://schemas.microsoft.com/office/drawing/2014/main" id="{41ED66E3-1034-7543-AFB1-DB309B1001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204" y="3106354"/>
              <a:ext cx="1048776" cy="1673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nb-NO" altLang="nb-NO" sz="1800" b="1" dirty="0">
                  <a:solidFill>
                    <a:srgbClr val="F2F2F2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EMNE 1</a:t>
              </a:r>
              <a:r>
                <a:rPr lang="nb-NO" altLang="nb-NO" sz="1800" b="1" dirty="0">
                  <a:solidFill>
                    <a:srgbClr val="F2F2F2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rPr>
                <a:t> </a:t>
              </a:r>
              <a:r>
                <a:rPr lang="nb-NO" altLang="nb-NO" sz="1125" b="1" dirty="0">
                  <a:solidFill>
                    <a:srgbClr val="F2F2F2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rPr>
                <a:t>	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nb-NO" altLang="nb-NO" sz="1050" b="1" dirty="0">
                  <a:solidFill>
                    <a:srgbClr val="F2F2F2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REISELIV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nb-NO" altLang="nb-NO" sz="1050" b="1" dirty="0">
                  <a:solidFill>
                    <a:srgbClr val="F2F2F2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OG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nb-NO" altLang="nb-NO" sz="1050" b="1" dirty="0">
                  <a:solidFill>
                    <a:srgbClr val="F2F2F2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DESTINASJONS-KUNNSKAP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nb-NO" altLang="nb-NO" sz="1050" b="1" dirty="0">
                <a:solidFill>
                  <a:srgbClr val="F2F2F2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nb-NO" altLang="nb-NO" sz="1050" b="1" dirty="0">
                  <a:latin typeface="Calibri" panose="020F0502020204030204" pitchFamily="34" charset="0"/>
                  <a:ea typeface="MS PGothic" panose="020B0600070205080204" pitchFamily="34" charset="-128"/>
                </a:rPr>
                <a:t>Høsten 2022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nb-NO" altLang="nb-NO" sz="1050" b="1" dirty="0">
                <a:solidFill>
                  <a:srgbClr val="F2F2F2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0" name="Gruppe 9">
              <a:extLst>
                <a:ext uri="{FF2B5EF4-FFF2-40B4-BE49-F238E27FC236}">
                  <a16:creationId xmlns:a16="http://schemas.microsoft.com/office/drawing/2014/main" id="{3BAF222C-F1FE-184C-A82C-D637B66854A0}"/>
                </a:ext>
              </a:extLst>
            </p:cNvPr>
            <p:cNvGrpSpPr/>
            <p:nvPr/>
          </p:nvGrpSpPr>
          <p:grpSpPr>
            <a:xfrm>
              <a:off x="3639755" y="1420921"/>
              <a:ext cx="1044968" cy="3988299"/>
              <a:chOff x="1435194" y="0"/>
              <a:chExt cx="1393291" cy="5688632"/>
            </a:xfrm>
            <a:solidFill>
              <a:srgbClr val="0082A3"/>
            </a:solidFill>
          </p:grpSpPr>
          <p:sp>
            <p:nvSpPr>
              <p:cNvPr id="11" name="Avrundet rektangel 10">
                <a:extLst>
                  <a:ext uri="{FF2B5EF4-FFF2-40B4-BE49-F238E27FC236}">
                    <a16:creationId xmlns:a16="http://schemas.microsoft.com/office/drawing/2014/main" id="{6E0161ED-F78B-A74C-B8EB-BFC8EF130CCD}"/>
                  </a:ext>
                </a:extLst>
              </p:cNvPr>
              <p:cNvSpPr/>
              <p:nvPr/>
            </p:nvSpPr>
            <p:spPr>
              <a:xfrm>
                <a:off x="1435194" y="0"/>
                <a:ext cx="1393291" cy="5688632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Avrundet rektangel 4">
                <a:extLst>
                  <a:ext uri="{FF2B5EF4-FFF2-40B4-BE49-F238E27FC236}">
                    <a16:creationId xmlns:a16="http://schemas.microsoft.com/office/drawing/2014/main" id="{D9713B2A-D5EE-6B45-81E5-19C59DA38579}"/>
                  </a:ext>
                </a:extLst>
              </p:cNvPr>
              <p:cNvSpPr txBox="1"/>
              <p:nvPr/>
            </p:nvSpPr>
            <p:spPr>
              <a:xfrm>
                <a:off x="1435194" y="2275452"/>
                <a:ext cx="1393291" cy="227545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46710" tIns="346710" rIns="346710" bIns="346710" spcCol="1270" anchor="ctr"/>
              <a:lstStyle/>
              <a:p>
                <a:pPr algn="ctr" defTabSz="2166938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nb-NO" sz="4875"/>
              </a:p>
            </p:txBody>
          </p:sp>
        </p:grpSp>
        <p:sp>
          <p:nvSpPr>
            <p:cNvPr id="13" name="TekstSylinder 7">
              <a:extLst>
                <a:ext uri="{FF2B5EF4-FFF2-40B4-BE49-F238E27FC236}">
                  <a16:creationId xmlns:a16="http://schemas.microsoft.com/office/drawing/2014/main" id="{C3C0B310-654D-0C45-912F-402C22F8F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3830" y="3106353"/>
              <a:ext cx="1025525" cy="126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nb-NO" altLang="nb-NO" sz="1800" b="1" dirty="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EMNE 2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nb-NO" altLang="nb-NO" sz="1200" dirty="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rPr>
                <a:t> </a:t>
              </a:r>
              <a:endParaRPr lang="nb-NO" altLang="nb-NO" sz="1050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nb-NO" altLang="nb-NO" sz="1050" b="1" dirty="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VERTSKAPS-ROLLEN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nb-NO" altLang="nb-NO" sz="1050" b="1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nb-NO" altLang="nb-NO" sz="1050" b="1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nb-NO" altLang="nb-NO" sz="1050" b="1" dirty="0">
                  <a:latin typeface="Calibri" panose="020F0502020204030204" pitchFamily="34" charset="0"/>
                  <a:ea typeface="MS PGothic" panose="020B0600070205080204" pitchFamily="34" charset="-128"/>
                </a:rPr>
                <a:t>Våren 2023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nb-NO" altLang="nb-NO" sz="105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rPr>
                <a:t> </a:t>
              </a:r>
            </a:p>
          </p:txBody>
        </p:sp>
        <p:grpSp>
          <p:nvGrpSpPr>
            <p:cNvPr id="14" name="Gruppe 13">
              <a:extLst>
                <a:ext uri="{FF2B5EF4-FFF2-40B4-BE49-F238E27FC236}">
                  <a16:creationId xmlns:a16="http://schemas.microsoft.com/office/drawing/2014/main" id="{AE9C5DBD-B2F4-4540-B4F3-BDCA788C84BF}"/>
                </a:ext>
              </a:extLst>
            </p:cNvPr>
            <p:cNvGrpSpPr/>
            <p:nvPr/>
          </p:nvGrpSpPr>
          <p:grpSpPr>
            <a:xfrm>
              <a:off x="4966747" y="1416848"/>
              <a:ext cx="1044968" cy="3988299"/>
              <a:chOff x="2870285" y="0"/>
              <a:chExt cx="1393291" cy="5688632"/>
            </a:xfrm>
            <a:solidFill>
              <a:srgbClr val="0082A3"/>
            </a:solidFill>
          </p:grpSpPr>
          <p:sp>
            <p:nvSpPr>
              <p:cNvPr id="15" name="Avrundet rektangel 14">
                <a:extLst>
                  <a:ext uri="{FF2B5EF4-FFF2-40B4-BE49-F238E27FC236}">
                    <a16:creationId xmlns:a16="http://schemas.microsoft.com/office/drawing/2014/main" id="{42F2CA38-D29C-5848-9B1D-6351474FFE48}"/>
                  </a:ext>
                </a:extLst>
              </p:cNvPr>
              <p:cNvSpPr/>
              <p:nvPr/>
            </p:nvSpPr>
            <p:spPr>
              <a:xfrm>
                <a:off x="2870285" y="0"/>
                <a:ext cx="1393291" cy="5688632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Avrundet rektangel 4">
                <a:extLst>
                  <a:ext uri="{FF2B5EF4-FFF2-40B4-BE49-F238E27FC236}">
                    <a16:creationId xmlns:a16="http://schemas.microsoft.com/office/drawing/2014/main" id="{6910072E-3ACF-2A4E-B4A9-E5ADE8982BA6}"/>
                  </a:ext>
                </a:extLst>
              </p:cNvPr>
              <p:cNvSpPr txBox="1"/>
              <p:nvPr/>
            </p:nvSpPr>
            <p:spPr>
              <a:xfrm>
                <a:off x="2870285" y="2275452"/>
                <a:ext cx="1393291" cy="227545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46710" tIns="346710" rIns="346710" bIns="346710" spcCol="1270" anchor="ctr"/>
              <a:lstStyle/>
              <a:p>
                <a:pPr algn="ctr" defTabSz="2166938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nb-NO" sz="4875"/>
              </a:p>
            </p:txBody>
          </p:sp>
        </p:grpSp>
        <p:pic>
          <p:nvPicPr>
            <p:cNvPr id="17" name="Bild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3829" y="1956753"/>
              <a:ext cx="994625" cy="696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kstSylinder 8">
              <a:extLst>
                <a:ext uri="{FF2B5EF4-FFF2-40B4-BE49-F238E27FC236}">
                  <a16:creationId xmlns:a16="http://schemas.microsoft.com/office/drawing/2014/main" id="{BF54A43F-73A1-444C-AC16-494695DDD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6055" y="3123816"/>
              <a:ext cx="1079500" cy="138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nb-NO" altLang="nb-NO" sz="1800" b="1" dirty="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EMNE 3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nb-NO" altLang="nb-NO" sz="1125" b="1" dirty="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nb-NO" altLang="nb-NO" sz="1050" b="1" dirty="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OPPLEVELSES-DESIGN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nb-NO" altLang="nb-NO" sz="1050" b="1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nb-NO" altLang="nb-NO" sz="1050" b="1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nb-NO" altLang="nb-NO" sz="1050" b="1" dirty="0">
                  <a:latin typeface="Calibri" panose="020F0502020204030204" pitchFamily="34" charset="0"/>
                  <a:ea typeface="MS PGothic" panose="020B0600070205080204" pitchFamily="34" charset="-128"/>
                </a:rPr>
                <a:t>Våren 2023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nb-NO" altLang="nb-NO" sz="1125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nb-NO" altLang="nb-NO" sz="900" dirty="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grpSp>
          <p:nvGrpSpPr>
            <p:cNvPr id="19" name="Gruppe 18">
              <a:extLst>
                <a:ext uri="{FF2B5EF4-FFF2-40B4-BE49-F238E27FC236}">
                  <a16:creationId xmlns:a16="http://schemas.microsoft.com/office/drawing/2014/main" id="{BD266C82-1E7F-404C-8340-53AB1B80B288}"/>
                </a:ext>
              </a:extLst>
            </p:cNvPr>
            <p:cNvGrpSpPr/>
            <p:nvPr/>
          </p:nvGrpSpPr>
          <p:grpSpPr>
            <a:xfrm>
              <a:off x="6252194" y="1425473"/>
              <a:ext cx="1044968" cy="3988299"/>
              <a:chOff x="4311324" y="0"/>
              <a:chExt cx="1393291" cy="5688632"/>
            </a:xfrm>
            <a:solidFill>
              <a:srgbClr val="0082A3"/>
            </a:solidFill>
          </p:grpSpPr>
          <p:sp>
            <p:nvSpPr>
              <p:cNvPr id="20" name="Avrundet rektangel 19">
                <a:extLst>
                  <a:ext uri="{FF2B5EF4-FFF2-40B4-BE49-F238E27FC236}">
                    <a16:creationId xmlns:a16="http://schemas.microsoft.com/office/drawing/2014/main" id="{ED5DD44F-C205-FB4F-858D-F9F46C858E98}"/>
                  </a:ext>
                </a:extLst>
              </p:cNvPr>
              <p:cNvSpPr/>
              <p:nvPr/>
            </p:nvSpPr>
            <p:spPr>
              <a:xfrm>
                <a:off x="4311324" y="0"/>
                <a:ext cx="1393291" cy="5688632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Avrundet rektangel 4">
                <a:extLst>
                  <a:ext uri="{FF2B5EF4-FFF2-40B4-BE49-F238E27FC236}">
                    <a16:creationId xmlns:a16="http://schemas.microsoft.com/office/drawing/2014/main" id="{0379DBBB-1647-A740-B748-B127219F22A7}"/>
                  </a:ext>
                </a:extLst>
              </p:cNvPr>
              <p:cNvSpPr txBox="1"/>
              <p:nvPr/>
            </p:nvSpPr>
            <p:spPr>
              <a:xfrm>
                <a:off x="4311324" y="2275452"/>
                <a:ext cx="1393291" cy="227545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6680" tIns="106680" rIns="106680" bIns="106680" spcCol="1270" anchor="ctr"/>
              <a:lstStyle/>
              <a:p>
                <a:pPr algn="ctr" defTabSz="6667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nb-NO" sz="1500" dirty="0"/>
              </a:p>
            </p:txBody>
          </p:sp>
        </p:grpSp>
        <p:sp>
          <p:nvSpPr>
            <p:cNvPr id="23" name="TekstSylinder 9">
              <a:extLst>
                <a:ext uri="{FF2B5EF4-FFF2-40B4-BE49-F238E27FC236}">
                  <a16:creationId xmlns:a16="http://schemas.microsoft.com/office/drawing/2014/main" id="{E1A25410-BD76-7844-89A4-23FFE0D3C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6055" y="3120641"/>
              <a:ext cx="1117600" cy="1546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nb-NO" altLang="nb-NO" sz="1800" b="1" dirty="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EMNE 4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nb-NO" altLang="nb-NO" sz="1350" b="1" dirty="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nb-NO" altLang="nb-NO" sz="1050" b="1" dirty="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ENTREPRENØR-SKAP OG INNOVASJON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nb-NO" altLang="nb-NO" sz="1050" b="1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nb-NO" altLang="nb-NO" sz="1050" b="1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nb-NO" altLang="nb-NO" sz="1050" b="1" dirty="0">
                  <a:latin typeface="Calibri" panose="020F0502020204030204" pitchFamily="34" charset="0"/>
                  <a:ea typeface="MS PGothic" panose="020B0600070205080204" pitchFamily="34" charset="-128"/>
                </a:rPr>
                <a:t>Høsten 2023</a:t>
              </a:r>
            </a:p>
          </p:txBody>
        </p: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79E7B9EE-5080-F342-A771-E59C92461126}"/>
                </a:ext>
              </a:extLst>
            </p:cNvPr>
            <p:cNvGrpSpPr/>
            <p:nvPr/>
          </p:nvGrpSpPr>
          <p:grpSpPr>
            <a:xfrm>
              <a:off x="7546455" y="1408077"/>
              <a:ext cx="1044968" cy="4013164"/>
              <a:chOff x="5740465" y="-1"/>
              <a:chExt cx="1393291" cy="5790684"/>
            </a:xfrm>
            <a:solidFill>
              <a:srgbClr val="0082A3"/>
            </a:solidFill>
          </p:grpSpPr>
          <p:sp>
            <p:nvSpPr>
              <p:cNvPr id="25" name="Avrundet rektangel 24">
                <a:extLst>
                  <a:ext uri="{FF2B5EF4-FFF2-40B4-BE49-F238E27FC236}">
                    <a16:creationId xmlns:a16="http://schemas.microsoft.com/office/drawing/2014/main" id="{FF8B9140-5B8A-1143-933A-A015C8F322A6}"/>
                  </a:ext>
                </a:extLst>
              </p:cNvPr>
              <p:cNvSpPr/>
              <p:nvPr/>
            </p:nvSpPr>
            <p:spPr>
              <a:xfrm>
                <a:off x="5740465" y="-1"/>
                <a:ext cx="1393291" cy="5790684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Avrundet rektangel 4">
                <a:extLst>
                  <a:ext uri="{FF2B5EF4-FFF2-40B4-BE49-F238E27FC236}">
                    <a16:creationId xmlns:a16="http://schemas.microsoft.com/office/drawing/2014/main" id="{C9223FA9-C3B5-2544-98B5-FD25A55B25F8}"/>
                  </a:ext>
                </a:extLst>
              </p:cNvPr>
              <p:cNvSpPr txBox="1"/>
              <p:nvPr/>
            </p:nvSpPr>
            <p:spPr>
              <a:xfrm>
                <a:off x="5740465" y="2275452"/>
                <a:ext cx="1393291" cy="227545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46710" tIns="346710" rIns="346710" bIns="346710" spcCol="1270" anchor="ctr"/>
              <a:lstStyle/>
              <a:p>
                <a:pPr algn="ctr" defTabSz="2166938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nb-NO" sz="4875" dirty="0"/>
              </a:p>
            </p:txBody>
          </p:sp>
        </p:grpSp>
        <p:sp>
          <p:nvSpPr>
            <p:cNvPr id="27" name="Ellipse 28"/>
            <p:cNvSpPr>
              <a:spLocks noChangeArrowheads="1"/>
            </p:cNvSpPr>
            <p:nvPr/>
          </p:nvSpPr>
          <p:spPr bwMode="auto">
            <a:xfrm>
              <a:off x="4997900" y="1809116"/>
              <a:ext cx="982663" cy="1016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b-NO" altLang="nb-NO" sz="2400">
                <a:latin typeface="Times New Roman" panose="02020603050405020304" pitchFamily="18" charset="0"/>
              </a:endParaRPr>
            </a:p>
          </p:txBody>
        </p:sp>
        <p:sp>
          <p:nvSpPr>
            <p:cNvPr id="28" name="TekstSylinder 1">
              <a:extLst>
                <a:ext uri="{FF2B5EF4-FFF2-40B4-BE49-F238E27FC236}">
                  <a16:creationId xmlns:a16="http://schemas.microsoft.com/office/drawing/2014/main" id="{C1CF0F28-199A-8548-BF74-0C854B7416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37805" y="3106353"/>
              <a:ext cx="1079500" cy="1150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nb-NO" altLang="nb-NO" sz="1800" b="1" dirty="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EMNE 5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nb-NO" altLang="nb-NO" sz="1350" b="1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nb-NO" altLang="nb-NO" sz="1050" b="1" dirty="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KOMMUNIKA-SJON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nb-NO" altLang="nb-NO" sz="1050" b="1" dirty="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OG FORMIDLING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nb-NO" altLang="nb-NO" sz="1050" b="1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nb-NO" altLang="nb-NO" sz="1050" b="1" dirty="0">
                <a:latin typeface="Calibri" panose="020F0502020204030204" pitchFamily="34" charset="0"/>
                <a:ea typeface="MS PGothic" panose="020B0600070205080204" pitchFamily="34" charset="-128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nb-NO" altLang="nb-NO" sz="1050" b="1" dirty="0">
                  <a:latin typeface="Calibri" panose="020F0502020204030204" pitchFamily="34" charset="0"/>
                  <a:ea typeface="MS PGothic" panose="020B0600070205080204" pitchFamily="34" charset="-128"/>
                </a:rPr>
                <a:t>Våren 2024</a:t>
              </a:r>
            </a:p>
          </p:txBody>
        </p:sp>
        <p:grpSp>
          <p:nvGrpSpPr>
            <p:cNvPr id="29" name="Gruppe 28">
              <a:extLst>
                <a:ext uri="{FF2B5EF4-FFF2-40B4-BE49-F238E27FC236}">
                  <a16:creationId xmlns:a16="http://schemas.microsoft.com/office/drawing/2014/main" id="{8C4DB7EA-7F28-354E-B34A-358FD77A38F1}"/>
                </a:ext>
              </a:extLst>
            </p:cNvPr>
            <p:cNvGrpSpPr/>
            <p:nvPr/>
          </p:nvGrpSpPr>
          <p:grpSpPr>
            <a:xfrm>
              <a:off x="8915503" y="1400607"/>
              <a:ext cx="1044968" cy="4013165"/>
              <a:chOff x="5740465" y="-33838"/>
              <a:chExt cx="1393291" cy="5790685"/>
            </a:xfrm>
            <a:solidFill>
              <a:srgbClr val="0082A3"/>
            </a:solidFill>
          </p:grpSpPr>
          <p:sp>
            <p:nvSpPr>
              <p:cNvPr id="30" name="Avrundet rektangel 29">
                <a:extLst>
                  <a:ext uri="{FF2B5EF4-FFF2-40B4-BE49-F238E27FC236}">
                    <a16:creationId xmlns:a16="http://schemas.microsoft.com/office/drawing/2014/main" id="{B4B9A619-218F-9749-876A-27EEC6AD34BA}"/>
                  </a:ext>
                </a:extLst>
              </p:cNvPr>
              <p:cNvSpPr/>
              <p:nvPr/>
            </p:nvSpPr>
            <p:spPr>
              <a:xfrm>
                <a:off x="5740465" y="-33838"/>
                <a:ext cx="1393291" cy="5790685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Avrundet rektangel 4">
                <a:extLst>
                  <a:ext uri="{FF2B5EF4-FFF2-40B4-BE49-F238E27FC236}">
                    <a16:creationId xmlns:a16="http://schemas.microsoft.com/office/drawing/2014/main" id="{6B37D2F5-75DB-314C-9B7A-B6016AC3A21D}"/>
                  </a:ext>
                </a:extLst>
              </p:cNvPr>
              <p:cNvSpPr txBox="1"/>
              <p:nvPr/>
            </p:nvSpPr>
            <p:spPr>
              <a:xfrm>
                <a:off x="5740465" y="2275452"/>
                <a:ext cx="1393291" cy="227545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46710" tIns="346710" rIns="346710" bIns="346710" spcCol="1270" anchor="ctr"/>
              <a:lstStyle/>
              <a:p>
                <a:pPr algn="ctr" defTabSz="2166938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nb-NO" sz="4875" dirty="0"/>
              </a:p>
            </p:txBody>
          </p:sp>
        </p:grpSp>
        <p:sp>
          <p:nvSpPr>
            <p:cNvPr id="32" name="Ellipse 34"/>
            <p:cNvSpPr>
              <a:spLocks noChangeArrowheads="1"/>
            </p:cNvSpPr>
            <p:nvPr/>
          </p:nvSpPr>
          <p:spPr bwMode="auto">
            <a:xfrm>
              <a:off x="8951845" y="1736812"/>
              <a:ext cx="982662" cy="10160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b-NO" altLang="nb-NO" sz="2400">
                <a:latin typeface="Times New Roman" panose="02020603050405020304" pitchFamily="18" charset="0"/>
              </a:endParaRPr>
            </a:p>
          </p:txBody>
        </p:sp>
        <p:sp>
          <p:nvSpPr>
            <p:cNvPr id="33" name="TekstSylinder 2"/>
            <p:cNvSpPr txBox="1">
              <a:spLocks noChangeArrowheads="1"/>
            </p:cNvSpPr>
            <p:nvPr/>
          </p:nvSpPr>
          <p:spPr bwMode="auto">
            <a:xfrm>
              <a:off x="8908128" y="3122109"/>
              <a:ext cx="1042988" cy="1194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nb-NO" altLang="nb-NO" sz="1800" b="1" dirty="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EMNE 6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nb-NO" altLang="nb-NO" sz="1400" b="1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nb-NO" altLang="nb-NO" sz="900" b="1" dirty="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MARKEDSFØRING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nb-NO" altLang="nb-NO" sz="900" b="1" dirty="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MERKEVARE-BYGGING OG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nb-NO" altLang="nb-NO" sz="900" b="1" dirty="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SALG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nb-NO" altLang="nb-NO" sz="900" b="1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nb-NO" altLang="nb-NO" sz="1050" b="1" dirty="0">
                  <a:latin typeface="Calibri" panose="020F0502020204030204" pitchFamily="34" charset="0"/>
                  <a:ea typeface="MS PGothic" panose="020B0600070205080204" pitchFamily="34" charset="-128"/>
                </a:rPr>
                <a:t>Våren 2024</a:t>
              </a:r>
            </a:p>
          </p:txBody>
        </p:sp>
        <p:sp>
          <p:nvSpPr>
            <p:cNvPr id="34" name="Pil mot venstre og høyre 33">
              <a:extLst>
                <a:ext uri="{FF2B5EF4-FFF2-40B4-BE49-F238E27FC236}">
                  <a16:creationId xmlns:a16="http://schemas.microsoft.com/office/drawing/2014/main" id="{E66FDB38-94B6-364D-ABB2-146F508F2A10}"/>
                </a:ext>
              </a:extLst>
            </p:cNvPr>
            <p:cNvSpPr/>
            <p:nvPr/>
          </p:nvSpPr>
          <p:spPr>
            <a:xfrm>
              <a:off x="2543530" y="4606540"/>
              <a:ext cx="7073900" cy="744538"/>
            </a:xfrm>
            <a:prstGeom prst="leftRightArrow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ektangel 38"/>
            <p:cNvSpPr>
              <a:spLocks noChangeArrowheads="1"/>
            </p:cNvSpPr>
            <p:nvPr/>
          </p:nvSpPr>
          <p:spPr bwMode="auto">
            <a:xfrm>
              <a:off x="3781861" y="4766862"/>
              <a:ext cx="44919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nb-NO" altLang="nb-NO" sz="1800" b="1" dirty="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60 Studiepoeng (10 studiepoeng hvert emne)</a:t>
              </a:r>
            </a:p>
          </p:txBody>
        </p:sp>
        <p:pic>
          <p:nvPicPr>
            <p:cNvPr id="36" name="Bild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761" y="2035378"/>
              <a:ext cx="998538" cy="66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Bild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8944" y="1739671"/>
              <a:ext cx="885825" cy="118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Tittel 1">
            <a:extLst>
              <a:ext uri="{FF2B5EF4-FFF2-40B4-BE49-F238E27FC236}">
                <a16:creationId xmlns:a16="http://schemas.microsoft.com/office/drawing/2014/main" id="{E208BEBA-9B4D-EA78-EB30-514D89AF4845}"/>
              </a:ext>
            </a:extLst>
          </p:cNvPr>
          <p:cNvSpPr txBox="1">
            <a:spLocks/>
          </p:cNvSpPr>
          <p:nvPr/>
        </p:nvSpPr>
        <p:spPr bwMode="auto">
          <a:xfrm>
            <a:off x="701076" y="549275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Opplevelsesbasert reiseliv – emner i undervisningen</a:t>
            </a:r>
          </a:p>
        </p:txBody>
      </p:sp>
    </p:spTree>
    <p:extLst>
      <p:ext uri="{BB962C8B-B14F-4D97-AF65-F5344CB8AC3E}">
        <p14:creationId xmlns:p14="http://schemas.microsoft.com/office/powerpoint/2010/main" val="2778661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EB91BDCA-1B76-1146-A381-95F533C9A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2931909"/>
            <a:ext cx="324036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14313" indent="-2143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nb-NO" altLang="nb-NO" sz="18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3-dagers fysisk samling på studiestedet i hvert emne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nb-NO" altLang="nb-NO" sz="18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Øvrig læringsarbeid på nett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nb-NO" altLang="nb-NO" sz="18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Forelesninger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nb-NO" altLang="nb-NO" sz="18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Studentpresentasjoner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nb-NO" altLang="nb-NO" sz="18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Gruppearbeid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nb-NO" altLang="nb-NO" sz="18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Bedriftsbesøk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nb-NO" altLang="nb-NO" sz="18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Gjesteforelesninger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nb-NO" altLang="nb-NO" sz="18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Prosjektarbeid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95A782F-E970-644A-AB5A-CC85BD75D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840" y="2919643"/>
            <a:ext cx="2160240" cy="137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14313" indent="-2143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nb-NO" altLang="nb-NO" sz="18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Egen bedrift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nb-NO" altLang="nb-NO" sz="18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Eget prosjekt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nb-NO" altLang="nb-NO" sz="18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Praksis i ekstern bedrift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nb-NO" altLang="nb-NO" sz="1125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5B18CC1-1D30-8C41-9147-01DB8FF7D039}"/>
              </a:ext>
            </a:extLst>
          </p:cNvPr>
          <p:cNvSpPr txBox="1"/>
          <p:nvPr/>
        </p:nvSpPr>
        <p:spPr>
          <a:xfrm>
            <a:off x="8276472" y="2898810"/>
            <a:ext cx="28600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735" indent="-16073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prstClr val="black"/>
                </a:solidFill>
                <a:latin typeface="Calibri" panose="020F0502020204030204"/>
                <a:cs typeface="Times New Roman" charset="0"/>
              </a:rPr>
              <a:t>Gruppearbeid</a:t>
            </a:r>
          </a:p>
          <a:p>
            <a:pPr marL="160735" indent="-16073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prstClr val="black"/>
                </a:solidFill>
                <a:latin typeface="Calibri" panose="020F0502020204030204"/>
                <a:cs typeface="Times New Roman" charset="0"/>
              </a:rPr>
              <a:t>Pensum</a:t>
            </a:r>
          </a:p>
          <a:p>
            <a:pPr marL="160735" indent="-16073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prstClr val="black"/>
                </a:solidFill>
                <a:latin typeface="Calibri" panose="020F0502020204030204"/>
                <a:cs typeface="Times New Roman" charset="0"/>
              </a:rPr>
              <a:t>Oppgaver</a:t>
            </a:r>
          </a:p>
          <a:p>
            <a:pPr marL="160735" indent="-16073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prstClr val="black"/>
                </a:solidFill>
                <a:latin typeface="Calibri" panose="020F0502020204030204"/>
                <a:cs typeface="Times New Roman" charset="0"/>
              </a:rPr>
              <a:t>Refleksjonsnotater</a:t>
            </a:r>
          </a:p>
          <a:p>
            <a:pPr marL="160735" indent="-16073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prstClr val="black"/>
                </a:solidFill>
                <a:latin typeface="Calibri" panose="020F0502020204030204"/>
                <a:cs typeface="Times New Roman" charset="0"/>
              </a:rPr>
              <a:t>Praksisrapporter</a:t>
            </a:r>
          </a:p>
          <a:p>
            <a:pPr marL="160735" indent="-16073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prstClr val="black"/>
                </a:solidFill>
                <a:latin typeface="Calibri" panose="020F0502020204030204"/>
                <a:cs typeface="Times New Roman" charset="0"/>
              </a:rPr>
              <a:t>Prosjekter</a:t>
            </a:r>
          </a:p>
        </p:txBody>
      </p:sp>
      <p:sp>
        <p:nvSpPr>
          <p:cNvPr id="14" name="Rektangel 13"/>
          <p:cNvSpPr/>
          <p:nvPr/>
        </p:nvSpPr>
        <p:spPr>
          <a:xfrm>
            <a:off x="4655840" y="1998903"/>
            <a:ext cx="2349858" cy="733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Praksis (430 t)</a:t>
            </a: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8276473" y="2009498"/>
            <a:ext cx="3329498" cy="692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Egenstudier (600 t)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DB6BBE11-DF82-2F64-BD51-E9738DB34B10}"/>
              </a:ext>
            </a:extLst>
          </p:cNvPr>
          <p:cNvSpPr txBox="1">
            <a:spLocks/>
          </p:cNvSpPr>
          <p:nvPr/>
        </p:nvSpPr>
        <p:spPr bwMode="auto">
          <a:xfrm>
            <a:off x="701076" y="549275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Opplevelsesbasert reiseliv – oppbygging av studiet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3D83AC-008B-48EE-1E9B-D380E2408D2B}"/>
              </a:ext>
            </a:extLst>
          </p:cNvPr>
          <p:cNvSpPr/>
          <p:nvPr/>
        </p:nvSpPr>
        <p:spPr>
          <a:xfrm>
            <a:off x="1055440" y="1987900"/>
            <a:ext cx="2623132" cy="733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Samlinger (480 t)</a:t>
            </a: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35B7034F-4D9D-2A45-4AC3-ECD702DA6ABA}"/>
              </a:ext>
            </a:extLst>
          </p:cNvPr>
          <p:cNvCxnSpPr/>
          <p:nvPr/>
        </p:nvCxnSpPr>
        <p:spPr>
          <a:xfrm flipV="1">
            <a:off x="695325" y="2708920"/>
            <a:ext cx="11161315" cy="65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948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0B1797A4-6F35-FC1A-8CD0-0114C36B755E}"/>
              </a:ext>
            </a:extLst>
          </p:cNvPr>
          <p:cNvSpPr txBox="1">
            <a:spLocks/>
          </p:cNvSpPr>
          <p:nvPr/>
        </p:nvSpPr>
        <p:spPr bwMode="auto">
          <a:xfrm>
            <a:off x="701076" y="549275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Bærekraftige matopplevelser</a:t>
            </a:r>
          </a:p>
        </p:txBody>
      </p:sp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E8F46FB7-C1A6-47E8-2805-360218850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2636912"/>
            <a:ext cx="9111682" cy="410445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8212444-6E07-6E9D-3BD1-4A10B5D553F0}"/>
              </a:ext>
            </a:extLst>
          </p:cNvPr>
          <p:cNvSpPr txBox="1"/>
          <p:nvPr/>
        </p:nvSpPr>
        <p:spPr>
          <a:xfrm>
            <a:off x="701076" y="1268760"/>
            <a:ext cx="11155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Fagskoleutdanningen i bærekraftige matopplevelser er relevant innenfor flere bransjer.</a:t>
            </a: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Målgruppen er aktører eller personer som jobber langs verdikjeden fra jord og fjord til bord, eller som ønsker å arbeide innenfor denne verdikjeden.</a:t>
            </a:r>
          </a:p>
        </p:txBody>
      </p:sp>
    </p:spTree>
    <p:extLst>
      <p:ext uri="{BB962C8B-B14F-4D97-AF65-F5344CB8AC3E}">
        <p14:creationId xmlns:p14="http://schemas.microsoft.com/office/powerpoint/2010/main" val="3131096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0B1797A4-6F35-FC1A-8CD0-0114C36B755E}"/>
              </a:ext>
            </a:extLst>
          </p:cNvPr>
          <p:cNvSpPr txBox="1">
            <a:spLocks/>
          </p:cNvSpPr>
          <p:nvPr/>
        </p:nvSpPr>
        <p:spPr bwMode="auto">
          <a:xfrm>
            <a:off x="701076" y="549275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Bærekraftige matopplevelser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3285BE6-851A-F498-7DB9-E0C0D4C6EB5E}"/>
              </a:ext>
            </a:extLst>
          </p:cNvPr>
          <p:cNvSpPr txBox="1"/>
          <p:nvPr/>
        </p:nvSpPr>
        <p:spPr>
          <a:xfrm>
            <a:off x="701076" y="1268760"/>
            <a:ext cx="66910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3-årig </a:t>
            </a:r>
            <a:r>
              <a:rPr lang="nb-NO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deltidsstudium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 som er nett-/samlingsbasert og gir 90 studiepoeng</a:t>
            </a: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Det legges opp til fysiske samlinger i Mosjøen, hvor antall og varighet vil variere fra semester til semester </a:t>
            </a: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Emnene i undervisningen er (15 </a:t>
            </a:r>
            <a:r>
              <a:rPr lang="nb-NO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stp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/emne):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Matkultur og bærekraft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Bærekraftige matopplevelser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Matvareproduksjon og råvarer fra norsk 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natur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Matkonservering og 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matforedling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Ernæring og 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helse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Hovedprosjekt</a:t>
            </a:r>
          </a:p>
        </p:txBody>
      </p:sp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D52A40B5-D2D1-8635-5764-A303EF356D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7536161" y="1268759"/>
            <a:ext cx="4655840" cy="524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2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B46D8DE-A77D-4423-ACFF-98E8A32E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52761"/>
            <a:ext cx="10363200" cy="1008211"/>
          </a:xfrm>
        </p:spPr>
        <p:txBody>
          <a:bodyPr/>
          <a:lstStyle/>
          <a:p>
            <a:r>
              <a:rPr lang="nb-NO" dirty="0"/>
              <a:t>Våre utdanningstilbud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B54F2BB-EA4C-41F0-7104-39D91FF9E94C}"/>
              </a:ext>
            </a:extLst>
          </p:cNvPr>
          <p:cNvSpPr txBox="1"/>
          <p:nvPr/>
        </p:nvSpPr>
        <p:spPr>
          <a:xfrm>
            <a:off x="718818" y="1772816"/>
            <a:ext cx="1113782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Maritim utdanning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Elektro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Teknisk medieproduksjon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Batterifag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Opplevelsesbasert reiseliv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Bærekraftige matopplevelser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Helse, sosial og oppvekst</a:t>
            </a:r>
          </a:p>
        </p:txBody>
      </p:sp>
      <p:pic>
        <p:nvPicPr>
          <p:cNvPr id="5" name="Bilde 4" descr="Et bilde som inneholder tekst, utendørs&#10;&#10;Automatisk generert beskrivelse">
            <a:extLst>
              <a:ext uri="{FF2B5EF4-FFF2-40B4-BE49-F238E27FC236}">
                <a16:creationId xmlns:a16="http://schemas.microsoft.com/office/drawing/2014/main" id="{6F106DC0-2F98-30B9-2B2B-FA343429D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18456"/>
            <a:ext cx="4221088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63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0B1797A4-6F35-FC1A-8CD0-0114C36B755E}"/>
              </a:ext>
            </a:extLst>
          </p:cNvPr>
          <p:cNvSpPr txBox="1">
            <a:spLocks/>
          </p:cNvSpPr>
          <p:nvPr/>
        </p:nvSpPr>
        <p:spPr bwMode="auto">
          <a:xfrm>
            <a:off x="701076" y="549275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Bærekraftige matopplevelser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3285BE6-851A-F498-7DB9-E0C0D4C6EB5E}"/>
              </a:ext>
            </a:extLst>
          </p:cNvPr>
          <p:cNvSpPr txBox="1"/>
          <p:nvPr/>
        </p:nvSpPr>
        <p:spPr>
          <a:xfrm>
            <a:off x="701076" y="1268760"/>
            <a:ext cx="669106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Studiet 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avsluttes med et hovedprosjekt hvor studenten knytter teori og praksis inn mot et selvvalgt prosjekt i samarbeid med veileder og evt. arbeidsgiver</a:t>
            </a: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Utdanningen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bidrar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å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omsette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bærekraftsbegrepet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reell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praksis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innen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produksjon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formidling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av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unike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matopplevelser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200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Mosjøen videregående skole har undervisningslokaler for både teoretiske forelesninger og praktiske øvinger</a:t>
            </a: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Deler av undervisningen legges til lokalene i Mosjøen og i tillegg kommer studie- og bedriftsbesøk, som utgjør en vesentlig del av samlingene.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8080D7A-726F-C92A-E3EC-9429B9596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1" y="1268759"/>
            <a:ext cx="4641910" cy="45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5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0B1797A4-6F35-FC1A-8CD0-0114C36B755E}"/>
              </a:ext>
            </a:extLst>
          </p:cNvPr>
          <p:cNvSpPr txBox="1">
            <a:spLocks/>
          </p:cNvSpPr>
          <p:nvPr/>
        </p:nvSpPr>
        <p:spPr bwMode="auto">
          <a:xfrm>
            <a:off x="701076" y="549275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Bærekraftige matopplevelser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3285BE6-851A-F498-7DB9-E0C0D4C6EB5E}"/>
              </a:ext>
            </a:extLst>
          </p:cNvPr>
          <p:cNvSpPr txBox="1"/>
          <p:nvPr/>
        </p:nvSpPr>
        <p:spPr>
          <a:xfrm>
            <a:off x="701076" y="1268760"/>
            <a:ext cx="66910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Hvert semester inkluderer tre samlinger som krever fysisk oppmøte, i tillegg til nettbasert undervisning og hjemmearbeid mellom samlingene</a:t>
            </a: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I tillegg til fast undervisningspersonell, hentes det inn gjesteforelesere og formidlere både nasjonalt og internasjonalt, for å sikre tilstrekkelig bredde og dybde i undervisningen</a:t>
            </a: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Utdanningen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kvalifiserer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tittelen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fagtekniker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innen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Bærekraftige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matopplevelser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Bilde 4" descr="Et bilde som inneholder person, innendørs, kjøkken, gruppe&#10;&#10;Automatisk generert beskrivelse">
            <a:extLst>
              <a:ext uri="{FF2B5EF4-FFF2-40B4-BE49-F238E27FC236}">
                <a16:creationId xmlns:a16="http://schemas.microsoft.com/office/drawing/2014/main" id="{39CB3929-0D97-998B-50E9-EF830EF6F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39" y="1241228"/>
            <a:ext cx="3947891" cy="33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94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8B54F2BB-EA4C-41F0-7104-39D91FF9E94C}"/>
              </a:ext>
            </a:extLst>
          </p:cNvPr>
          <p:cNvSpPr txBox="1"/>
          <p:nvPr/>
        </p:nvSpPr>
        <p:spPr>
          <a:xfrm>
            <a:off x="701076" y="1269355"/>
            <a:ext cx="11161240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Fullført og bestått videregående opplæring med fagbrev, svennebrev eller vitnemål fra relevant yrkesutdanning*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Opptak på grunnlag av </a:t>
            </a:r>
            <a:r>
              <a:rPr lang="nb-NO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realkompetanse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 for søkere med minst 5 års relevant praksis uten fagbrev og med realkompetanse i felles allmenne fag tilsvarende læreplanene i Vg1 og Vg2 i yrkesfaglige utdanningsprogram som denne utdanningen bygger på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For denne utdanningen er også studiekompetanse opptaksgrunnlag</a:t>
            </a:r>
            <a:b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*Relevante yrkesutdanninger: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045827B4-7B43-AA95-5BC4-0AF3E4DB6CF0}"/>
              </a:ext>
            </a:extLst>
          </p:cNvPr>
          <p:cNvSpPr txBox="1">
            <a:spLocks/>
          </p:cNvSpPr>
          <p:nvPr/>
        </p:nvSpPr>
        <p:spPr bwMode="auto">
          <a:xfrm>
            <a:off x="701076" y="549275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Bærekraftige matopplevelser - opptakskrav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ED5C46C-E7AA-FF0E-F2DD-168B507F52EA}"/>
              </a:ext>
            </a:extLst>
          </p:cNvPr>
          <p:cNvSpPr txBox="1"/>
          <p:nvPr/>
        </p:nvSpPr>
        <p:spPr>
          <a:xfrm>
            <a:off x="4655840" y="4277995"/>
            <a:ext cx="28803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Baker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Butikkslakter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Institusjonskokk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Industriell matproduksjon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Kokk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Ernæringskokk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A98E19C-F2AC-A3FF-7169-E7CE7B7C588C}"/>
              </a:ext>
            </a:extLst>
          </p:cNvPr>
          <p:cNvSpPr txBox="1"/>
          <p:nvPr/>
        </p:nvSpPr>
        <p:spPr>
          <a:xfrm>
            <a:off x="1059507" y="4266962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Servitør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Slakter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Konditor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Kjøttskjærer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Pølsemaker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Reiselivsmedarbeider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0D1BB69-0FFF-D724-1A9C-ED24DA006C91}"/>
              </a:ext>
            </a:extLst>
          </p:cNvPr>
          <p:cNvSpPr txBox="1"/>
          <p:nvPr/>
        </p:nvSpPr>
        <p:spPr>
          <a:xfrm>
            <a:off x="7870386" y="4277995"/>
            <a:ext cx="32621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Sjømathandler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Sjømatproduksjon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Fisker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Fagarbeider reindrift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Fagoperatør akvakultur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Agronom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Gartner</a:t>
            </a:r>
          </a:p>
        </p:txBody>
      </p:sp>
    </p:spTree>
    <p:extLst>
      <p:ext uri="{BB962C8B-B14F-4D97-AF65-F5344CB8AC3E}">
        <p14:creationId xmlns:p14="http://schemas.microsoft.com/office/powerpoint/2010/main" val="4114385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8B54F2BB-EA4C-41F0-7104-39D91FF9E94C}"/>
              </a:ext>
            </a:extLst>
          </p:cNvPr>
          <p:cNvSpPr txBox="1"/>
          <p:nvPr/>
        </p:nvSpPr>
        <p:spPr>
          <a:xfrm>
            <a:off x="701076" y="1278981"/>
            <a:ext cx="1113782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20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Hovedmålsettingen for videreutdanning i helse, sosial og oppvekst er å: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Utdanne reflekterte yrkesutøvere, med høy yrkesetisk standard som tar initiativ til å planlegge, organisere og iverksette tiltak i samarbeid med andre tjenesteytere og brukere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2000" dirty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nb-NO" sz="2000" dirty="0"/>
              <a:t>Studieplanen bygger på Nasjonal plan for Fagskoleutdanning i helse, aldring og aktiv omsorg, og som er godkjent av Nasjonalt utvalg for fagskoleutdanning i helse og sosialfag (NUFHS)</a:t>
            </a:r>
            <a:endParaRPr lang="nb-NO" sz="2000" dirty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nb-NO" sz="2000" dirty="0"/>
              <a:t>Som grunnlag for studiemodellen ligger de utfordringene hjelpeapparatet står overfor i dag gjennom: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/>
              <a:t>Et samfunn i rask endring med stadig nye utfordringer på</a:t>
            </a:r>
            <a:br>
              <a:rPr lang="nb-NO" sz="1800" dirty="0"/>
            </a:br>
            <a:r>
              <a:rPr lang="nb-NO" sz="1800" dirty="0"/>
              <a:t>grunn av strukturendringer, omorganisering, rasjonalisering</a:t>
            </a:r>
            <a:br>
              <a:rPr lang="nb-NO" sz="1800" dirty="0"/>
            </a:br>
            <a:r>
              <a:rPr lang="nb-NO" sz="1800" dirty="0"/>
              <a:t>og endrede rettigheter for brukerne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/>
              <a:t>Et arbeidsliv som krever økt fleksibilitet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/>
              <a:t>Brukere med sammensatte problemer og behov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/>
              <a:t>Stadig nye brukergrupper med forskjellig kulturbakgrunn</a:t>
            </a:r>
            <a:endParaRPr lang="nb-NO" sz="2000" dirty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1D8C2099-7080-23D5-41AC-663F8E26E05E}"/>
              </a:ext>
            </a:extLst>
          </p:cNvPr>
          <p:cNvSpPr txBox="1">
            <a:spLocks/>
          </p:cNvSpPr>
          <p:nvPr/>
        </p:nvSpPr>
        <p:spPr bwMode="auto">
          <a:xfrm>
            <a:off x="701076" y="549275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Helse, sosial og oppvekst</a:t>
            </a:r>
          </a:p>
        </p:txBody>
      </p:sp>
      <p:pic>
        <p:nvPicPr>
          <p:cNvPr id="4" name="Bilde 3" descr="Et bilde som inneholder person, mann, innendørs&#10;&#10;Automatisk generert beskrivelse">
            <a:extLst>
              <a:ext uri="{FF2B5EF4-FFF2-40B4-BE49-F238E27FC236}">
                <a16:creationId xmlns:a16="http://schemas.microsoft.com/office/drawing/2014/main" id="{67BD972F-43F4-C0FB-D451-2295F7C97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3861048"/>
            <a:ext cx="4457005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109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4081F1EE-B317-52EC-3D20-4E8A884CF065}"/>
              </a:ext>
            </a:extLst>
          </p:cNvPr>
          <p:cNvSpPr txBox="1">
            <a:spLocks/>
          </p:cNvSpPr>
          <p:nvPr/>
        </p:nvSpPr>
        <p:spPr bwMode="auto">
          <a:xfrm>
            <a:off x="701076" y="549275"/>
            <a:ext cx="841926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Helse, sosial og oppvekst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67BBB88-60A4-4108-47DB-BD4E4468A5BF}"/>
              </a:ext>
            </a:extLst>
          </p:cNvPr>
          <p:cNvSpPr txBox="1"/>
          <p:nvPr/>
        </p:nvSpPr>
        <p:spPr>
          <a:xfrm>
            <a:off x="701076" y="1268760"/>
            <a:ext cx="7411148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Alle de 4 studiene er 2-årige </a:t>
            </a:r>
            <a:r>
              <a:rPr lang="nb-NO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deltidsstudium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 som er nett-/samlingsbasert (normert studietid et 1 år)</a:t>
            </a: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Alle studietilbudene gir 60 studiepoeng hver</a:t>
            </a: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Det legges normalt opp til 1 fysisk samling per semesteret med varighet 4 dager og 1 digital samling hver måned</a:t>
            </a: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Samlingene legges til enten Narvik, Bodø eller Mo i Rana for alle studietilbudene</a:t>
            </a:r>
          </a:p>
        </p:txBody>
      </p:sp>
      <p:pic>
        <p:nvPicPr>
          <p:cNvPr id="4" name="Bilde 3" descr="Et bilde som inneholder tekst, natur, fjell, høyland&#10;&#10;Automatisk generert beskrivelse">
            <a:extLst>
              <a:ext uri="{FF2B5EF4-FFF2-40B4-BE49-F238E27FC236}">
                <a16:creationId xmlns:a16="http://schemas.microsoft.com/office/drawing/2014/main" id="{972139B2-AEE0-E952-00DD-CF56E28CD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21" y="0"/>
            <a:ext cx="2992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67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4081F1EE-B317-52EC-3D20-4E8A884CF065}"/>
              </a:ext>
            </a:extLst>
          </p:cNvPr>
          <p:cNvSpPr txBox="1">
            <a:spLocks/>
          </p:cNvSpPr>
          <p:nvPr/>
        </p:nvSpPr>
        <p:spPr bwMode="auto">
          <a:xfrm>
            <a:off x="701076" y="549275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Helse, sosial og oppvekst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67BBB88-60A4-4108-47DB-BD4E4468A5BF}"/>
              </a:ext>
            </a:extLst>
          </p:cNvPr>
          <p:cNvSpPr txBox="1"/>
          <p:nvPr/>
        </p:nvSpPr>
        <p:spPr>
          <a:xfrm>
            <a:off x="701076" y="1268760"/>
            <a:ext cx="741114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Praksisdelen av studiet skal ha et omfang på 300 timer og skal gjennomføres mest mulig sammenhengende (fortrinnsvis etter at emne 2 er gjennomført)</a:t>
            </a:r>
            <a:br>
              <a:rPr lang="nb-NO" sz="20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Praksis utenfor eget arbeidssted: Anbefales for studenter som ikke har sitt daglige arbeid innen det aktuelle fagfeltet</a:t>
            </a:r>
            <a:b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Praksis på egen arbeidsplass. Aktuelt for studenter som har sitt daglige arbeid innenfor fagfeltet</a:t>
            </a:r>
            <a:b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Alle som fullfører et av de fire studiene hos oss har rett til 20.000 kroner tillegg i årslønn etter endt utdanning</a:t>
            </a:r>
          </a:p>
        </p:txBody>
      </p:sp>
      <p:pic>
        <p:nvPicPr>
          <p:cNvPr id="2" name="Bilde 1" descr="Et bilde som inneholder tekst, natur, fjell, høyland&#10;&#10;Automatisk generert beskrivelse">
            <a:extLst>
              <a:ext uri="{FF2B5EF4-FFF2-40B4-BE49-F238E27FC236}">
                <a16:creationId xmlns:a16="http://schemas.microsoft.com/office/drawing/2014/main" id="{684CA8FB-25CC-A3CA-BE92-BEADA5407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21" y="0"/>
            <a:ext cx="2992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55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B46D8DE-A77D-4423-ACFF-98E8A32E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52761"/>
            <a:ext cx="10363200" cy="1008211"/>
          </a:xfrm>
        </p:spPr>
        <p:txBody>
          <a:bodyPr/>
          <a:lstStyle/>
          <a:p>
            <a:r>
              <a:rPr lang="nb-NO" dirty="0"/>
              <a:t>Studietilbudet Helse og aldring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97A3144-0667-96E0-1F6E-D1FDDBC89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275496"/>
            <a:ext cx="9001075" cy="2145287"/>
          </a:xfrm>
          <a:prstGeom prst="rect">
            <a:avLst/>
          </a:prstGeom>
        </p:spPr>
      </p:pic>
      <p:pic>
        <p:nvPicPr>
          <p:cNvPr id="7" name="Bilde 6" descr="Et bilde som inneholder person, vegg, innendørs, kvinne&#10;&#10;Automatisk generert beskrivelse">
            <a:extLst>
              <a:ext uri="{FF2B5EF4-FFF2-40B4-BE49-F238E27FC236}">
                <a16:creationId xmlns:a16="http://schemas.microsoft.com/office/drawing/2014/main" id="{9DAC3F94-7404-A549-2631-90A0A7930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1268760"/>
            <a:ext cx="2134754" cy="2149228"/>
          </a:xfrm>
          <a:prstGeom prst="rect">
            <a:avLst/>
          </a:prstGeom>
        </p:spPr>
      </p:pic>
      <p:sp>
        <p:nvSpPr>
          <p:cNvPr id="2" name="Tittel 3">
            <a:extLst>
              <a:ext uri="{FF2B5EF4-FFF2-40B4-BE49-F238E27FC236}">
                <a16:creationId xmlns:a16="http://schemas.microsoft.com/office/drawing/2014/main" id="{E093B7F2-CFA1-7024-BB5D-935BBBF0C5EF}"/>
              </a:ext>
            </a:extLst>
          </p:cNvPr>
          <p:cNvSpPr txBox="1">
            <a:spLocks/>
          </p:cNvSpPr>
          <p:nvPr/>
        </p:nvSpPr>
        <p:spPr bwMode="auto">
          <a:xfrm>
            <a:off x="689415" y="3573016"/>
            <a:ext cx="10363200" cy="100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/>
              <a:t>Studietilbudet Palliasjon (kreftomsorg og lindrende pleie)</a:t>
            </a:r>
            <a:endParaRPr lang="nb-NO" kern="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F60BBCF-C8AF-EB49-4A4E-2C7B1AA0B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04" y="4509121"/>
            <a:ext cx="9001076" cy="2145287"/>
          </a:xfrm>
          <a:prstGeom prst="rect">
            <a:avLst/>
          </a:prstGeom>
        </p:spPr>
      </p:pic>
      <p:pic>
        <p:nvPicPr>
          <p:cNvPr id="8" name="Bilde 7" descr="Et bilde som inneholder person, innendørs&#10;&#10;Automatisk generert beskrivelse">
            <a:extLst>
              <a:ext uri="{FF2B5EF4-FFF2-40B4-BE49-F238E27FC236}">
                <a16:creationId xmlns:a16="http://schemas.microsoft.com/office/drawing/2014/main" id="{E078AC34-2984-08AA-AA66-5CFD485123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5" y="4509121"/>
            <a:ext cx="2495599" cy="162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67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B46D8DE-A77D-4423-ACFF-98E8A32E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52761"/>
            <a:ext cx="10363200" cy="1008211"/>
          </a:xfrm>
        </p:spPr>
        <p:txBody>
          <a:bodyPr/>
          <a:lstStyle/>
          <a:p>
            <a:r>
              <a:rPr lang="nb-NO" dirty="0"/>
              <a:t>Studietilbudet Psykisk helse og rusarbeid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DCB11F56-FF89-0178-BB3A-2B673A28F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272394"/>
            <a:ext cx="9001076" cy="2145287"/>
          </a:xfrm>
          <a:prstGeom prst="rect">
            <a:avLst/>
          </a:prstGeom>
        </p:spPr>
      </p:pic>
      <p:pic>
        <p:nvPicPr>
          <p:cNvPr id="7" name="Bilde 6" descr="Et bilde som inneholder person, innendørs&#10;&#10;Automatisk generert beskrivelse">
            <a:extLst>
              <a:ext uri="{FF2B5EF4-FFF2-40B4-BE49-F238E27FC236}">
                <a16:creationId xmlns:a16="http://schemas.microsoft.com/office/drawing/2014/main" id="{295DCE9C-BB34-6A63-7D0F-23B73BD72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1" y="1268760"/>
            <a:ext cx="2471978" cy="1799654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7443BD21-1F32-800F-4542-621CCFF24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774" y="4524073"/>
            <a:ext cx="9001077" cy="2145287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CB0FF68-D459-9A4A-270A-411972F12F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1" y="4513300"/>
            <a:ext cx="2468472" cy="1724012"/>
          </a:xfrm>
          <a:prstGeom prst="rect">
            <a:avLst/>
          </a:prstGeom>
        </p:spPr>
      </p:pic>
      <p:sp>
        <p:nvSpPr>
          <p:cNvPr id="8" name="Tittel 3">
            <a:extLst>
              <a:ext uri="{FF2B5EF4-FFF2-40B4-BE49-F238E27FC236}">
                <a16:creationId xmlns:a16="http://schemas.microsoft.com/office/drawing/2014/main" id="{C926A3ED-C2F1-5634-E3C0-3522B716144A}"/>
              </a:ext>
            </a:extLst>
          </p:cNvPr>
          <p:cNvSpPr txBox="1">
            <a:spLocks/>
          </p:cNvSpPr>
          <p:nvPr/>
        </p:nvSpPr>
        <p:spPr bwMode="auto">
          <a:xfrm>
            <a:off x="695400" y="3572917"/>
            <a:ext cx="10363200" cy="100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/>
              <a:t>Studietilbudet Tverrfaglig miljøarbeid</a:t>
            </a:r>
            <a:endParaRPr lang="nb-NO" kern="0" dirty="0"/>
          </a:p>
        </p:txBody>
      </p:sp>
    </p:spTree>
    <p:extLst>
      <p:ext uri="{BB962C8B-B14F-4D97-AF65-F5344CB8AC3E}">
        <p14:creationId xmlns:p14="http://schemas.microsoft.com/office/powerpoint/2010/main" val="2284647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8B54F2BB-EA4C-41F0-7104-39D91FF9E94C}"/>
              </a:ext>
            </a:extLst>
          </p:cNvPr>
          <p:cNvSpPr txBox="1"/>
          <p:nvPr/>
        </p:nvSpPr>
        <p:spPr>
          <a:xfrm>
            <a:off x="701076" y="1278981"/>
            <a:ext cx="733914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Grunnlag for opptak til fagskoleutdanning i helse, aldring og aktiv omsorg er fullført og bestått videregående opplæring med fagbrev i helsefagarbeiderfaget, ambulansefaget, eller autorisasjon som helsesekretær.</a:t>
            </a:r>
            <a:br>
              <a:rPr lang="nb-NO" sz="20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endParaRPr lang="nb-NO" sz="2000" dirty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 tillegg kan søkere som er 23 år eller eldre i opptaksåret, tas opp på grunnlag av realkompetanse.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2000" dirty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Det er også krav om at studentene legger frem politiattest ved opptak eller i løpet av utdanningen. Politiattest må legges frem før studenten kan starte i praksis.</a:t>
            </a:r>
            <a:endParaRPr lang="nb-NO" sz="2000" dirty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1D8C2099-7080-23D5-41AC-663F8E26E05E}"/>
              </a:ext>
            </a:extLst>
          </p:cNvPr>
          <p:cNvSpPr txBox="1">
            <a:spLocks/>
          </p:cNvSpPr>
          <p:nvPr/>
        </p:nvSpPr>
        <p:spPr bwMode="auto">
          <a:xfrm>
            <a:off x="701076" y="549275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Helse, sosial og oppvekst - opptakskrav</a:t>
            </a:r>
          </a:p>
        </p:txBody>
      </p:sp>
      <p:pic>
        <p:nvPicPr>
          <p:cNvPr id="4" name="Bilde 3" descr="Et bilde som inneholder tekst, person&#10;&#10;Automatisk generert beskrivelse">
            <a:extLst>
              <a:ext uri="{FF2B5EF4-FFF2-40B4-BE49-F238E27FC236}">
                <a16:creationId xmlns:a16="http://schemas.microsoft.com/office/drawing/2014/main" id="{1253F6A7-4869-B2AD-237B-F6737BE08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269" y="1278981"/>
            <a:ext cx="3907238" cy="29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995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8B54F2BB-EA4C-41F0-7104-39D91FF9E94C}"/>
              </a:ext>
            </a:extLst>
          </p:cNvPr>
          <p:cNvSpPr txBox="1"/>
          <p:nvPr/>
        </p:nvSpPr>
        <p:spPr>
          <a:xfrm>
            <a:off x="695400" y="1269355"/>
            <a:ext cx="11161240" cy="5246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000" b="1" dirty="0">
                <a:latin typeface="Calibri" panose="020F0502020204030204" pitchFamily="34" charset="0"/>
                <a:cs typeface="Calibri" panose="020F0502020204030204" pitchFamily="34" charset="0"/>
              </a:rPr>
              <a:t>Fagbrev/yrkeskompetanse 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innen relevante fagområder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Realkompetanse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 (ikke fagbrev, men erfaring og kunnskap som veier opp mot fagbrev)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All kompetanse du har skaffet deg gjennom formell, ikke-formell eller uformell læring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Som igjen er alt av kunnskap og ferdigheter som er tilegnet gjennom utdanning, lønnet eller ulønnet arbeid, organisasjonserfaring, fritidsaktiviteter eller lignende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Andre fagbrev enn de som er nevnt i studieplanen kan også være en del av en realkompetansevurdering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latin typeface="Calibri" panose="020F0502020204030204" pitchFamily="34" charset="0"/>
                <a:cs typeface="Calibri" panose="020F0502020204030204" pitchFamily="34" charset="0"/>
              </a:rPr>
              <a:t>Generell studiekompetanse og søkere med bachelorutdanning, 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kan også kvalifisere til opptak innen relevante fagområder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Du får følgende </a:t>
            </a:r>
            <a:r>
              <a:rPr lang="nb-NO" sz="2000" b="1" dirty="0">
                <a:latin typeface="Calibri" panose="020F0502020204030204" pitchFamily="34" charset="0"/>
                <a:cs typeface="Calibri" panose="020F0502020204030204" pitchFamily="34" charset="0"/>
              </a:rPr>
              <a:t>gradsbetegnelse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 etter fullført fagskoleutdanning: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Fagskolestudium «studietilbud» (30 studiepoeng)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Fagskolegrad «studietilbud» (60-90 studiepoeng)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Høyere fagskolegrad «studietilbud» (120 studiepoeng)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045827B4-7B43-AA95-5BC4-0AF3E4DB6CF0}"/>
              </a:ext>
            </a:extLst>
          </p:cNvPr>
          <p:cNvSpPr txBox="1">
            <a:spLocks/>
          </p:cNvSpPr>
          <p:nvPr/>
        </p:nvSpPr>
        <p:spPr bwMode="auto">
          <a:xfrm>
            <a:off x="701076" y="549275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Generelle opptakskrav og gradsbetegnelse i Nordland fagskole</a:t>
            </a:r>
          </a:p>
        </p:txBody>
      </p:sp>
    </p:spTree>
    <p:extLst>
      <p:ext uri="{BB962C8B-B14F-4D97-AF65-F5344CB8AC3E}">
        <p14:creationId xmlns:p14="http://schemas.microsoft.com/office/powerpoint/2010/main" val="35554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>
            <a:extLst>
              <a:ext uri="{FF2B5EF4-FFF2-40B4-BE49-F238E27FC236}">
                <a16:creationId xmlns:a16="http://schemas.microsoft.com/office/drawing/2014/main" id="{8BBD80F3-1537-C868-B28F-E79588AB7960}"/>
              </a:ext>
            </a:extLst>
          </p:cNvPr>
          <p:cNvGrpSpPr/>
          <p:nvPr/>
        </p:nvGrpSpPr>
        <p:grpSpPr>
          <a:xfrm>
            <a:off x="2041823" y="-36336"/>
            <a:ext cx="8108354" cy="6858000"/>
            <a:chOff x="2041823" y="-36336"/>
            <a:chExt cx="8108354" cy="6858000"/>
          </a:xfrm>
        </p:grpSpPr>
        <p:pic>
          <p:nvPicPr>
            <p:cNvPr id="3" name="Bilde 2" descr="Et bilde som inneholder kart&#10;&#10;Automatisk generert beskrivelse">
              <a:extLst>
                <a:ext uri="{FF2B5EF4-FFF2-40B4-BE49-F238E27FC236}">
                  <a16:creationId xmlns:a16="http://schemas.microsoft.com/office/drawing/2014/main" id="{2440CB84-A01B-298A-7DBC-2B302FF7B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1823" y="-36336"/>
              <a:ext cx="8108354" cy="6858000"/>
            </a:xfrm>
            <a:prstGeom prst="rect">
              <a:avLst/>
            </a:prstGeom>
          </p:spPr>
        </p:pic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36631F8D-C878-A068-51C8-DEE96F908F75}"/>
                </a:ext>
              </a:extLst>
            </p:cNvPr>
            <p:cNvGrpSpPr/>
            <p:nvPr/>
          </p:nvGrpSpPr>
          <p:grpSpPr>
            <a:xfrm>
              <a:off x="2161720" y="145792"/>
              <a:ext cx="6477026" cy="3518977"/>
              <a:chOff x="2161720" y="145792"/>
              <a:chExt cx="6477026" cy="3518977"/>
            </a:xfrm>
          </p:grpSpPr>
          <p:cxnSp>
            <p:nvCxnSpPr>
              <p:cNvPr id="6" name="Rett pilkobling 5">
                <a:extLst>
                  <a:ext uri="{FF2B5EF4-FFF2-40B4-BE49-F238E27FC236}">
                    <a16:creationId xmlns:a16="http://schemas.microsoft.com/office/drawing/2014/main" id="{4412C78F-0E0C-56E9-A2E0-1AB1D90BE5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5800" y="2852936"/>
                <a:ext cx="108012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Rett pilkobling 7">
                <a:extLst>
                  <a:ext uri="{FF2B5EF4-FFF2-40B4-BE49-F238E27FC236}">
                    <a16:creationId xmlns:a16="http://schemas.microsoft.com/office/drawing/2014/main" id="{D035AC13-A2E5-FBD3-9BFB-3CF8042817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9784" y="2492896"/>
                <a:ext cx="47378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Rett pilkobling 8">
                <a:extLst>
                  <a:ext uri="{FF2B5EF4-FFF2-40B4-BE49-F238E27FC236}">
                    <a16:creationId xmlns:a16="http://schemas.microsoft.com/office/drawing/2014/main" id="{3DD51838-9621-0195-412E-291F7A261B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28048" y="2567064"/>
                <a:ext cx="12961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Rett pilkobling 10">
                <a:extLst>
                  <a:ext uri="{FF2B5EF4-FFF2-40B4-BE49-F238E27FC236}">
                    <a16:creationId xmlns:a16="http://schemas.microsoft.com/office/drawing/2014/main" id="{32C966C0-DF69-0946-2614-71EC0A674A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7768" y="3501008"/>
                <a:ext cx="158795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Rett pilkobling 12">
                <a:extLst>
                  <a:ext uri="{FF2B5EF4-FFF2-40B4-BE49-F238E27FC236}">
                    <a16:creationId xmlns:a16="http://schemas.microsoft.com/office/drawing/2014/main" id="{7B5A618B-8F52-4213-BAFD-FA0ECD7378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93568" y="2780928"/>
                <a:ext cx="148255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kstSylinder 14">
                <a:extLst>
                  <a:ext uri="{FF2B5EF4-FFF2-40B4-BE49-F238E27FC236}">
                    <a16:creationId xmlns:a16="http://schemas.microsoft.com/office/drawing/2014/main" id="{6B718D3B-BAE9-E73C-5180-241826468FF8}"/>
                  </a:ext>
                </a:extLst>
              </p:cNvPr>
              <p:cNvSpPr txBox="1"/>
              <p:nvPr/>
            </p:nvSpPr>
            <p:spPr>
              <a:xfrm>
                <a:off x="2161720" y="145792"/>
                <a:ext cx="51584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Nordland fagskole tilbyr fleksibel høyere yrkesfaglig utdanning i og utenfor fylket ved flere lokasjoner</a:t>
                </a:r>
              </a:p>
            </p:txBody>
          </p:sp>
          <p:sp>
            <p:nvSpPr>
              <p:cNvPr id="16" name="TekstSylinder 15">
                <a:extLst>
                  <a:ext uri="{FF2B5EF4-FFF2-40B4-BE49-F238E27FC236}">
                    <a16:creationId xmlns:a16="http://schemas.microsoft.com/office/drawing/2014/main" id="{C6C09611-8D5F-C689-2AC4-7382BC712A03}"/>
                  </a:ext>
                </a:extLst>
              </p:cNvPr>
              <p:cNvSpPr txBox="1"/>
              <p:nvPr/>
            </p:nvSpPr>
            <p:spPr>
              <a:xfrm>
                <a:off x="3503712" y="2699047"/>
                <a:ext cx="8131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b-NO" sz="1400" dirty="0">
                    <a:latin typeface="+mn-lt"/>
                  </a:rPr>
                  <a:t>Leknes</a:t>
                </a:r>
              </a:p>
            </p:txBody>
          </p:sp>
          <p:sp>
            <p:nvSpPr>
              <p:cNvPr id="17" name="TekstSylinder 16">
                <a:extLst>
                  <a:ext uri="{FF2B5EF4-FFF2-40B4-BE49-F238E27FC236}">
                    <a16:creationId xmlns:a16="http://schemas.microsoft.com/office/drawing/2014/main" id="{DFE74510-5394-5E58-4ABA-7783825AC360}"/>
                  </a:ext>
                </a:extLst>
              </p:cNvPr>
              <p:cNvSpPr txBox="1"/>
              <p:nvPr/>
            </p:nvSpPr>
            <p:spPr>
              <a:xfrm>
                <a:off x="3194581" y="3356992"/>
                <a:ext cx="8131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b-NO" sz="1400" dirty="0">
                    <a:latin typeface="+mn-lt"/>
                  </a:rPr>
                  <a:t>Bodø</a:t>
                </a:r>
              </a:p>
            </p:txBody>
          </p:sp>
          <p:sp>
            <p:nvSpPr>
              <p:cNvPr id="18" name="TekstSylinder 17">
                <a:extLst>
                  <a:ext uri="{FF2B5EF4-FFF2-40B4-BE49-F238E27FC236}">
                    <a16:creationId xmlns:a16="http://schemas.microsoft.com/office/drawing/2014/main" id="{73A6BEF1-7A86-BC5D-4C53-965681EDEAE1}"/>
                  </a:ext>
                </a:extLst>
              </p:cNvPr>
              <p:cNvSpPr txBox="1"/>
              <p:nvPr/>
            </p:nvSpPr>
            <p:spPr>
              <a:xfrm>
                <a:off x="7825559" y="2411015"/>
                <a:ext cx="8131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>
                    <a:latin typeface="+mn-lt"/>
                  </a:rPr>
                  <a:t>Narvik</a:t>
                </a:r>
              </a:p>
            </p:txBody>
          </p:sp>
          <p:sp>
            <p:nvSpPr>
              <p:cNvPr id="19" name="TekstSylinder 18">
                <a:extLst>
                  <a:ext uri="{FF2B5EF4-FFF2-40B4-BE49-F238E27FC236}">
                    <a16:creationId xmlns:a16="http://schemas.microsoft.com/office/drawing/2014/main" id="{A43E573F-BFC6-68F4-35FB-D99778E5B29E}"/>
                  </a:ext>
                </a:extLst>
              </p:cNvPr>
              <p:cNvSpPr txBox="1"/>
              <p:nvPr/>
            </p:nvSpPr>
            <p:spPr>
              <a:xfrm>
                <a:off x="7155021" y="2627039"/>
                <a:ext cx="9670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>
                    <a:latin typeface="+mn-lt"/>
                  </a:rPr>
                  <a:t>Svolvær</a:t>
                </a:r>
              </a:p>
            </p:txBody>
          </p:sp>
          <p:sp>
            <p:nvSpPr>
              <p:cNvPr id="60" name="TekstSylinder 59">
                <a:extLst>
                  <a:ext uri="{FF2B5EF4-FFF2-40B4-BE49-F238E27FC236}">
                    <a16:creationId xmlns:a16="http://schemas.microsoft.com/office/drawing/2014/main" id="{45E6E67A-E4F9-B2D3-A1D2-EA93C5A24A55}"/>
                  </a:ext>
                </a:extLst>
              </p:cNvPr>
              <p:cNvSpPr txBox="1"/>
              <p:nvPr/>
            </p:nvSpPr>
            <p:spPr>
              <a:xfrm>
                <a:off x="3962995" y="2321733"/>
                <a:ext cx="1296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400" dirty="0">
                    <a:latin typeface="+mn-lt"/>
                  </a:rPr>
                  <a:t>Stokmarknes</a:t>
                </a:r>
              </a:p>
            </p:txBody>
          </p:sp>
        </p:grpSp>
      </p:grpSp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A656719C-A88F-5647-3515-F3634DB801D0}"/>
              </a:ext>
            </a:extLst>
          </p:cNvPr>
          <p:cNvCxnSpPr>
            <a:cxnSpLocks/>
          </p:cNvCxnSpPr>
          <p:nvPr/>
        </p:nvCxnSpPr>
        <p:spPr>
          <a:xfrm>
            <a:off x="3631833" y="4581128"/>
            <a:ext cx="15879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EE72ADD-A56F-3957-14EF-BA864A1E31DE}"/>
              </a:ext>
            </a:extLst>
          </p:cNvPr>
          <p:cNvSpPr txBox="1"/>
          <p:nvPr/>
        </p:nvSpPr>
        <p:spPr>
          <a:xfrm>
            <a:off x="2639616" y="4411609"/>
            <a:ext cx="961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dirty="0">
                <a:latin typeface="+mn-lt"/>
              </a:rPr>
              <a:t>Mosjøen</a:t>
            </a: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17E081A4-025E-3A5B-DC84-D030591A9824}"/>
              </a:ext>
            </a:extLst>
          </p:cNvPr>
          <p:cNvCxnSpPr>
            <a:cxnSpLocks/>
          </p:cNvCxnSpPr>
          <p:nvPr/>
        </p:nvCxnSpPr>
        <p:spPr>
          <a:xfrm>
            <a:off x="3863752" y="4293096"/>
            <a:ext cx="14439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1E9BF5A-9F13-94DD-8CEC-6439173F3C0F}"/>
              </a:ext>
            </a:extLst>
          </p:cNvPr>
          <p:cNvSpPr txBox="1"/>
          <p:nvPr/>
        </p:nvSpPr>
        <p:spPr>
          <a:xfrm>
            <a:off x="2783632" y="4123606"/>
            <a:ext cx="1126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dirty="0">
                <a:latin typeface="+mn-lt"/>
              </a:rPr>
              <a:t>Mo i Rana</a:t>
            </a:r>
          </a:p>
        </p:txBody>
      </p: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1E6216F3-A67E-36B4-E453-D268A4AD3B98}"/>
              </a:ext>
            </a:extLst>
          </p:cNvPr>
          <p:cNvCxnSpPr>
            <a:cxnSpLocks/>
          </p:cNvCxnSpPr>
          <p:nvPr/>
        </p:nvCxnSpPr>
        <p:spPr>
          <a:xfrm flipH="1">
            <a:off x="4266826" y="6381328"/>
            <a:ext cx="1426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11149028-E022-A32F-437D-B03692BDEA0A}"/>
              </a:ext>
            </a:extLst>
          </p:cNvPr>
          <p:cNvSpPr txBox="1"/>
          <p:nvPr/>
        </p:nvSpPr>
        <p:spPr>
          <a:xfrm>
            <a:off x="5595719" y="6227439"/>
            <a:ext cx="961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dirty="0">
                <a:latin typeface="+mn-lt"/>
              </a:rPr>
              <a:t>Stjørdal</a:t>
            </a:r>
          </a:p>
        </p:txBody>
      </p:sp>
      <p:cxnSp>
        <p:nvCxnSpPr>
          <p:cNvPr id="27" name="Rett pilkobling 26">
            <a:extLst>
              <a:ext uri="{FF2B5EF4-FFF2-40B4-BE49-F238E27FC236}">
                <a16:creationId xmlns:a16="http://schemas.microsoft.com/office/drawing/2014/main" id="{9D345DFD-9EEC-C275-3C6A-DA825BD2AB9B}"/>
              </a:ext>
            </a:extLst>
          </p:cNvPr>
          <p:cNvCxnSpPr>
            <a:cxnSpLocks/>
          </p:cNvCxnSpPr>
          <p:nvPr/>
        </p:nvCxnSpPr>
        <p:spPr>
          <a:xfrm>
            <a:off x="3431704" y="6093296"/>
            <a:ext cx="11325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4CC08F84-3E39-451B-65CB-1319E8B41E23}"/>
              </a:ext>
            </a:extLst>
          </p:cNvPr>
          <p:cNvSpPr txBox="1"/>
          <p:nvPr/>
        </p:nvSpPr>
        <p:spPr>
          <a:xfrm>
            <a:off x="2538815" y="5919662"/>
            <a:ext cx="961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dirty="0">
                <a:latin typeface="+mn-lt"/>
              </a:rPr>
              <a:t>Steinkjer</a:t>
            </a:r>
          </a:p>
        </p:txBody>
      </p:sp>
      <p:cxnSp>
        <p:nvCxnSpPr>
          <p:cNvPr id="38" name="Rett pilkobling 37">
            <a:extLst>
              <a:ext uri="{FF2B5EF4-FFF2-40B4-BE49-F238E27FC236}">
                <a16:creationId xmlns:a16="http://schemas.microsoft.com/office/drawing/2014/main" id="{EA6853FE-336A-8778-88E9-A76B88C490C5}"/>
              </a:ext>
            </a:extLst>
          </p:cNvPr>
          <p:cNvCxnSpPr>
            <a:cxnSpLocks/>
          </p:cNvCxnSpPr>
          <p:nvPr/>
        </p:nvCxnSpPr>
        <p:spPr>
          <a:xfrm>
            <a:off x="3791744" y="2567064"/>
            <a:ext cx="19018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C9FA6548-94B7-6959-F477-69A494DF7772}"/>
              </a:ext>
            </a:extLst>
          </p:cNvPr>
          <p:cNvSpPr txBox="1"/>
          <p:nvPr/>
        </p:nvSpPr>
        <p:spPr>
          <a:xfrm>
            <a:off x="2978514" y="2391270"/>
            <a:ext cx="813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dirty="0">
                <a:latin typeface="+mn-lt"/>
              </a:rPr>
              <a:t>Melbu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2822B7C-D6D7-5DAC-E99E-EA8BD9DFD22E}"/>
              </a:ext>
            </a:extLst>
          </p:cNvPr>
          <p:cNvSpPr txBox="1"/>
          <p:nvPr/>
        </p:nvSpPr>
        <p:spPr>
          <a:xfrm>
            <a:off x="5693568" y="4404451"/>
            <a:ext cx="45242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Vår utdanning er ofte mer praktisk rettet sammenlignet med tilsvarende utdanninger ved universitet eller høyskole</a:t>
            </a:r>
          </a:p>
          <a:p>
            <a:pPr algn="r"/>
            <a:endParaRPr lang="nb-NO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nb-NO" sz="1800" b="1" dirty="0">
                <a:latin typeface="Calibri" panose="020F0502020204030204" pitchFamily="34" charset="0"/>
                <a:cs typeface="Calibri" panose="020F0502020204030204" pitchFamily="34" charset="0"/>
              </a:rPr>
              <a:t>Du kan studere samtidig som du er i arbeid</a:t>
            </a:r>
          </a:p>
          <a:p>
            <a:pPr algn="r"/>
            <a:endParaRPr lang="nb-NO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nb-NO" sz="1800" b="1" dirty="0">
                <a:latin typeface="Calibri" panose="020F0502020204030204" pitchFamily="34" charset="0"/>
                <a:cs typeface="Calibri" panose="020F0502020204030204" pitchFamily="34" charset="0"/>
              </a:rPr>
              <a:t>Utdanningen er gratis</a:t>
            </a:r>
            <a:r>
              <a:rPr lang="nb-NO" sz="1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nb-NO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377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A8D7FD75-ABBB-ECC5-7218-C01DD6592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0"/>
            <a:ext cx="12172631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person&#10;&#10;Automatisk generert beskrivelse">
            <a:extLst>
              <a:ext uri="{FF2B5EF4-FFF2-40B4-BE49-F238E27FC236}">
                <a16:creationId xmlns:a16="http://schemas.microsoft.com/office/drawing/2014/main" id="{3C307B74-EBA9-5769-A45B-4B119ADC02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0" y="-297951"/>
            <a:ext cx="12192000" cy="639174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9C663227-14E1-EC72-271B-3250CC39AE26}"/>
              </a:ext>
            </a:extLst>
          </p:cNvPr>
          <p:cNvSpPr/>
          <p:nvPr/>
        </p:nvSpPr>
        <p:spPr>
          <a:xfrm>
            <a:off x="3189605" y="111212"/>
            <a:ext cx="2906395" cy="652990"/>
          </a:xfrm>
          <a:prstGeom prst="rect">
            <a:avLst/>
          </a:prstGeom>
          <a:solidFill>
            <a:srgbClr val="76C0D4"/>
          </a:solidFill>
          <a:ln>
            <a:solidFill>
              <a:srgbClr val="178DA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nb-NO" sz="1600" b="1" dirty="0">
                <a:solidFill>
                  <a:srgbClr val="FF3399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NORDLAND FAGSKOLE - studiesteder</a:t>
            </a:r>
            <a:endParaRPr lang="nb-NO" sz="1600" dirty="0">
              <a:solidFill>
                <a:srgbClr val="FF339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E1C69CB-703A-2A3F-4BB0-1521A04D32B7}"/>
              </a:ext>
            </a:extLst>
          </p:cNvPr>
          <p:cNvSpPr/>
          <p:nvPr/>
        </p:nvSpPr>
        <p:spPr>
          <a:xfrm>
            <a:off x="391846" y="979179"/>
            <a:ext cx="2279015" cy="2051896"/>
          </a:xfrm>
          <a:prstGeom prst="rect">
            <a:avLst/>
          </a:prstGeom>
          <a:solidFill>
            <a:srgbClr val="76C0D4"/>
          </a:solidFill>
          <a:ln>
            <a:solidFill>
              <a:srgbClr val="178DA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nb-NO" sz="1200" b="1" dirty="0">
                <a:solidFill>
                  <a:srgbClr val="FF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Studiested Svolvær</a:t>
            </a:r>
            <a:endParaRPr lang="nb-NO" sz="1100" b="1" dirty="0">
              <a:solidFill>
                <a:srgbClr val="FF339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b-NO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Reiseliv og opplevelser</a:t>
            </a:r>
            <a:endParaRPr lang="nb-NO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b-NO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nb-NO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b-NO" sz="1100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Nytt studie u</a:t>
            </a:r>
            <a:r>
              <a:rPr lang="nb-NO" sz="11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nder utvikling;</a:t>
            </a:r>
          </a:p>
          <a:p>
            <a:pPr>
              <a:lnSpc>
                <a:spcPct val="115000"/>
              </a:lnSpc>
            </a:pPr>
            <a:r>
              <a:rPr lang="nb-NO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Bærekraftige campingplasser – utvikling og drift</a:t>
            </a:r>
            <a:endParaRPr lang="nb-NO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40"/>
              </a:lnSpc>
              <a:spcBef>
                <a:spcPts val="600"/>
              </a:spcBef>
              <a:spcAft>
                <a:spcPts val="600"/>
              </a:spcAft>
            </a:pPr>
            <a:r>
              <a:rPr lang="nb-NO" sz="1100" b="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Kurs;</a:t>
            </a:r>
            <a:br>
              <a:rPr lang="nb-NO" sz="11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1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Bærekraftig reiseutvikling i praksis</a:t>
            </a:r>
            <a:endParaRPr lang="nb-NO" sz="1100" b="1" dirty="0">
              <a:solidFill>
                <a:schemeClr val="tx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nb-NO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A32726D-C9FB-A121-EAF2-EDEC2C69A66E}"/>
              </a:ext>
            </a:extLst>
          </p:cNvPr>
          <p:cNvSpPr/>
          <p:nvPr/>
        </p:nvSpPr>
        <p:spPr>
          <a:xfrm>
            <a:off x="3062707" y="949030"/>
            <a:ext cx="2476528" cy="2148949"/>
          </a:xfrm>
          <a:prstGeom prst="rect">
            <a:avLst/>
          </a:prstGeom>
          <a:solidFill>
            <a:srgbClr val="76C0D4"/>
          </a:solidFill>
          <a:ln>
            <a:solidFill>
              <a:srgbClr val="178DA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nb-NO" sz="1200" b="1" dirty="0">
                <a:solidFill>
                  <a:srgbClr val="FF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Studiested Bodø</a:t>
            </a:r>
            <a:br>
              <a:rPr lang="nb-NO" sz="1100" dirty="0">
                <a:solidFill>
                  <a:srgbClr val="07909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1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Dekksoffiser</a:t>
            </a:r>
            <a:br>
              <a:rPr lang="nb-NO" sz="11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1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Maskinoffiser</a:t>
            </a:r>
          </a:p>
          <a:p>
            <a:pPr>
              <a:lnSpc>
                <a:spcPct val="115000"/>
              </a:lnSpc>
            </a:pPr>
            <a:r>
              <a:rPr lang="nb-NO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Helhetlig miljøarbeid</a:t>
            </a:r>
          </a:p>
          <a:p>
            <a:pPr>
              <a:lnSpc>
                <a:spcPct val="115000"/>
              </a:lnSpc>
            </a:pPr>
            <a:r>
              <a:rPr lang="nb-NO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Helse og aldring</a:t>
            </a:r>
          </a:p>
          <a:p>
            <a:pPr>
              <a:lnSpc>
                <a:spcPct val="115000"/>
              </a:lnSpc>
            </a:pPr>
            <a:r>
              <a:rPr lang="nb-NO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Palliasjon</a:t>
            </a:r>
            <a:endParaRPr lang="nb-NO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b-NO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1100" u="sng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b-NO" sz="1100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Kurs;</a:t>
            </a:r>
          </a:p>
          <a:p>
            <a:pPr>
              <a:lnSpc>
                <a:spcPct val="115000"/>
              </a:lnSpc>
            </a:pPr>
            <a:r>
              <a:rPr lang="nb-NO" sz="11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bredt</a:t>
            </a:r>
            <a:r>
              <a:rPr lang="nb-NO" sz="1100" b="0" i="0" dirty="0">
                <a:solidFill>
                  <a:srgbClr val="31313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utvalg av maritime, simulatorbaserte kurs</a:t>
            </a:r>
            <a:endParaRPr lang="nb-NO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nb-NO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583800E-B179-B498-6D99-3E39EC553C1C}"/>
              </a:ext>
            </a:extLst>
          </p:cNvPr>
          <p:cNvSpPr/>
          <p:nvPr/>
        </p:nvSpPr>
        <p:spPr>
          <a:xfrm>
            <a:off x="5931081" y="943870"/>
            <a:ext cx="2279015" cy="2015143"/>
          </a:xfrm>
          <a:prstGeom prst="rect">
            <a:avLst/>
          </a:prstGeom>
          <a:solidFill>
            <a:srgbClr val="76C0D4"/>
          </a:solidFill>
          <a:ln>
            <a:solidFill>
              <a:srgbClr val="178DA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nb-NO" sz="1200" b="1" dirty="0">
                <a:solidFill>
                  <a:srgbClr val="FF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Studiested Hadsel</a:t>
            </a:r>
            <a:endParaRPr lang="nb-NO" sz="1100" dirty="0">
              <a:solidFill>
                <a:srgbClr val="FF339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b-NO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Elkraft</a:t>
            </a:r>
            <a:endParaRPr lang="nb-NO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b-NO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Teknisk medieproduksjon</a:t>
            </a:r>
            <a:endParaRPr lang="nb-NO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b-NO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nb-NO" sz="1100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Nye studier u</a:t>
            </a:r>
            <a:r>
              <a:rPr lang="nb-NO" sz="11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nder utvikling</a:t>
            </a:r>
            <a:r>
              <a:rPr lang="nb-NO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nb-NO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b-NO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Bygg</a:t>
            </a:r>
            <a:endParaRPr lang="nb-NO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b-NO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Solenergi </a:t>
            </a:r>
            <a:endParaRPr lang="nb-NO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b-NO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Drone</a:t>
            </a:r>
          </a:p>
          <a:p>
            <a:pPr>
              <a:lnSpc>
                <a:spcPct val="115000"/>
              </a:lnSpc>
            </a:pPr>
            <a:r>
              <a:rPr lang="nb-NO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Virtuelle tekniske produksjoner</a:t>
            </a:r>
            <a:endParaRPr lang="nb-NO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b-NO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nb-NO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2A57355-8A4E-C063-EA98-C4007288631D}"/>
              </a:ext>
            </a:extLst>
          </p:cNvPr>
          <p:cNvSpPr/>
          <p:nvPr/>
        </p:nvSpPr>
        <p:spPr>
          <a:xfrm>
            <a:off x="419375" y="3138682"/>
            <a:ext cx="2279015" cy="768803"/>
          </a:xfrm>
          <a:prstGeom prst="rect">
            <a:avLst/>
          </a:prstGeom>
          <a:solidFill>
            <a:srgbClr val="76C0D4"/>
          </a:solidFill>
          <a:ln>
            <a:solidFill>
              <a:srgbClr val="178DA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nb-NO" sz="1200" b="1" dirty="0">
                <a:solidFill>
                  <a:srgbClr val="FF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Studiested Mosjøen</a:t>
            </a:r>
            <a:endParaRPr lang="nb-NO" sz="1100" dirty="0">
              <a:solidFill>
                <a:srgbClr val="FF339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40"/>
              </a:lnSpc>
              <a:spcBef>
                <a:spcPts val="600"/>
              </a:spcBef>
              <a:spcAft>
                <a:spcPts val="600"/>
              </a:spcAft>
            </a:pPr>
            <a:r>
              <a:rPr lang="nb-NO" sz="11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Bærekraftige matopplevelser</a:t>
            </a:r>
            <a:endParaRPr lang="nb-NO" sz="1100" b="1" dirty="0">
              <a:solidFill>
                <a:schemeClr val="tx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nb-NO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A61FFCA-3EB7-1D99-CDCB-A9423D3635D4}"/>
              </a:ext>
            </a:extLst>
          </p:cNvPr>
          <p:cNvSpPr/>
          <p:nvPr/>
        </p:nvSpPr>
        <p:spPr>
          <a:xfrm>
            <a:off x="446904" y="4015092"/>
            <a:ext cx="2279015" cy="634365"/>
          </a:xfrm>
          <a:prstGeom prst="rect">
            <a:avLst/>
          </a:prstGeom>
          <a:solidFill>
            <a:srgbClr val="76C0D4"/>
          </a:solidFill>
          <a:ln>
            <a:solidFill>
              <a:srgbClr val="178DA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nb-NO" sz="1200" b="1" dirty="0">
                <a:solidFill>
                  <a:srgbClr val="FF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Studiested Stjørdal </a:t>
            </a:r>
            <a:endParaRPr lang="nb-NO" sz="1100" dirty="0">
              <a:solidFill>
                <a:srgbClr val="FF339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b-NO" sz="1100" dirty="0">
                <a:solidFill>
                  <a:srgbClr val="2423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Reiseliv og opplevelser</a:t>
            </a:r>
          </a:p>
          <a:p>
            <a:pPr>
              <a:lnSpc>
                <a:spcPct val="115000"/>
              </a:lnSpc>
            </a:pP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nb-NO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87F7132-5436-659C-8DBD-BAAC0408CC37}"/>
              </a:ext>
            </a:extLst>
          </p:cNvPr>
          <p:cNvSpPr/>
          <p:nvPr/>
        </p:nvSpPr>
        <p:spPr>
          <a:xfrm>
            <a:off x="438812" y="4815373"/>
            <a:ext cx="2279015" cy="634365"/>
          </a:xfrm>
          <a:prstGeom prst="rect">
            <a:avLst/>
          </a:prstGeom>
          <a:solidFill>
            <a:srgbClr val="76C0D4"/>
          </a:solidFill>
          <a:ln>
            <a:solidFill>
              <a:srgbClr val="178DA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nb-NO" sz="1200" b="1" dirty="0">
                <a:solidFill>
                  <a:srgbClr val="FF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Studiested </a:t>
            </a:r>
            <a:r>
              <a:rPr lang="nb-NO" sz="1200" b="1" dirty="0">
                <a:solidFill>
                  <a:srgbClr val="FF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Otta</a:t>
            </a:r>
            <a:r>
              <a:rPr lang="nb-NO" sz="1200" b="1" dirty="0">
                <a:solidFill>
                  <a:srgbClr val="FF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nb-NO" sz="1100" dirty="0">
              <a:solidFill>
                <a:srgbClr val="FF339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b-NO" sz="1100" dirty="0">
                <a:solidFill>
                  <a:srgbClr val="2423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Reiseliv og opplevelser</a:t>
            </a:r>
          </a:p>
          <a:p>
            <a:pPr>
              <a:lnSpc>
                <a:spcPct val="115000"/>
              </a:lnSpc>
            </a:pP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nb-NO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E37055B-C651-C39C-B1C8-B0DAB8548228}"/>
              </a:ext>
            </a:extLst>
          </p:cNvPr>
          <p:cNvSpPr/>
          <p:nvPr/>
        </p:nvSpPr>
        <p:spPr>
          <a:xfrm>
            <a:off x="3062707" y="3174999"/>
            <a:ext cx="2476528" cy="1535414"/>
          </a:xfrm>
          <a:prstGeom prst="rect">
            <a:avLst/>
          </a:prstGeom>
          <a:solidFill>
            <a:srgbClr val="76C0D4"/>
          </a:solidFill>
          <a:ln>
            <a:solidFill>
              <a:srgbClr val="178DA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nb-NO" sz="1200" b="1" dirty="0">
                <a:solidFill>
                  <a:srgbClr val="FF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Studiested Leknes</a:t>
            </a:r>
            <a:endParaRPr lang="nb-NO" sz="1100" dirty="0">
              <a:solidFill>
                <a:srgbClr val="FF339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b-NO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Dekksoffiser</a:t>
            </a:r>
          </a:p>
          <a:p>
            <a:pPr>
              <a:lnSpc>
                <a:spcPct val="115000"/>
              </a:lnSpc>
            </a:pPr>
            <a:r>
              <a:rPr lang="nb-NO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nb-NO" sz="11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Kurs;</a:t>
            </a:r>
          </a:p>
          <a:p>
            <a:pPr>
              <a:lnSpc>
                <a:spcPct val="115000"/>
              </a:lnSpc>
            </a:pPr>
            <a:r>
              <a:rPr lang="nb-NO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Fiskeskipper klasse AB</a:t>
            </a:r>
          </a:p>
          <a:p>
            <a:pPr>
              <a:lnSpc>
                <a:spcPct val="115000"/>
              </a:lnSpc>
            </a:pPr>
            <a:r>
              <a:rPr lang="nb-NO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Dekksoffiser klasse 5 og 6</a:t>
            </a:r>
          </a:p>
          <a:p>
            <a:pPr>
              <a:lnSpc>
                <a:spcPct val="115000"/>
              </a:lnSpc>
            </a:pPr>
            <a:r>
              <a:rPr lang="nb-NO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Maritime radiokurs</a:t>
            </a:r>
            <a:endParaRPr lang="nb-NO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01F20A0-6F84-2C98-A068-F9C2032B7CD6}"/>
              </a:ext>
            </a:extLst>
          </p:cNvPr>
          <p:cNvSpPr/>
          <p:nvPr/>
        </p:nvSpPr>
        <p:spPr>
          <a:xfrm>
            <a:off x="3062708" y="4827351"/>
            <a:ext cx="2476527" cy="1081618"/>
          </a:xfrm>
          <a:prstGeom prst="rect">
            <a:avLst/>
          </a:prstGeom>
          <a:solidFill>
            <a:srgbClr val="76C0D4"/>
          </a:solidFill>
          <a:ln>
            <a:solidFill>
              <a:srgbClr val="178DA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nb-NO" sz="1200" b="1" dirty="0">
                <a:solidFill>
                  <a:srgbClr val="FF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Studiested Narvik</a:t>
            </a:r>
            <a:endParaRPr lang="nb-NO" sz="1100" dirty="0">
              <a:solidFill>
                <a:srgbClr val="FF339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b-NO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Tverrfaglig miljøarbeid</a:t>
            </a:r>
          </a:p>
          <a:p>
            <a:pPr>
              <a:lnSpc>
                <a:spcPct val="115000"/>
              </a:lnSpc>
            </a:pPr>
            <a:r>
              <a:rPr lang="nb-NO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Psykisk helse og rus</a:t>
            </a:r>
          </a:p>
          <a:p>
            <a:pPr>
              <a:lnSpc>
                <a:spcPct val="115000"/>
              </a:lnSpc>
            </a:pPr>
            <a:r>
              <a:rPr lang="nb-NO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Reiseliv og opplevelser</a:t>
            </a:r>
          </a:p>
          <a:p>
            <a:pPr>
              <a:lnSpc>
                <a:spcPct val="115000"/>
              </a:lnSpc>
            </a:pP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nb-NO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79DF3F48-BD2C-1F06-1FF8-3EE0F4FC986F}"/>
              </a:ext>
            </a:extLst>
          </p:cNvPr>
          <p:cNvSpPr/>
          <p:nvPr/>
        </p:nvSpPr>
        <p:spPr>
          <a:xfrm>
            <a:off x="5931081" y="3097979"/>
            <a:ext cx="2279015" cy="1394507"/>
          </a:xfrm>
          <a:prstGeom prst="rect">
            <a:avLst/>
          </a:prstGeom>
          <a:solidFill>
            <a:srgbClr val="76C0D4"/>
          </a:solidFill>
          <a:ln>
            <a:solidFill>
              <a:srgbClr val="178DA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nb-NO" sz="1200" b="1" dirty="0">
                <a:solidFill>
                  <a:srgbClr val="FF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Studiested Mo i Rana </a:t>
            </a:r>
            <a:endParaRPr lang="nb-NO" sz="1100" dirty="0">
              <a:solidFill>
                <a:srgbClr val="FF339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b-NO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Eldre og livsmestring</a:t>
            </a:r>
          </a:p>
          <a:p>
            <a:pPr>
              <a:lnSpc>
                <a:spcPct val="115000"/>
              </a:lnSpc>
            </a:pPr>
            <a:r>
              <a:rPr lang="nb-NO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Psykisk helse og rus</a:t>
            </a:r>
          </a:p>
          <a:p>
            <a:pPr>
              <a:lnSpc>
                <a:spcPct val="115000"/>
              </a:lnSpc>
            </a:pPr>
            <a:r>
              <a:rPr lang="nb-NO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nb-NO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Batterifagskolen, i samarbeid me</a:t>
            </a:r>
            <a:r>
              <a:rPr lang="nb-NO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andre fagskoler</a:t>
            </a:r>
            <a:endParaRPr lang="nb-NO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nb-NO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2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8B54F2BB-EA4C-41F0-7104-39D91FF9E94C}"/>
              </a:ext>
            </a:extLst>
          </p:cNvPr>
          <p:cNvSpPr txBox="1"/>
          <p:nvPr/>
        </p:nvSpPr>
        <p:spPr>
          <a:xfrm>
            <a:off x="695325" y="1280181"/>
            <a:ext cx="56285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2-årig </a:t>
            </a:r>
            <a:r>
              <a:rPr lang="nb-NO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heltidsstudium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 som er stedbasert i Bodø eller på Leknes og gir 120 studiepoeng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Utdanningen er en kombinasjon av teori og praktisk trening på topp moderne simulatorer</a:t>
            </a: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Utdanningen leder frem til offisersertifikat fra D4 til D1, som gir ubegrensede førerrettigheter</a:t>
            </a: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Vi tilbyr også D6 («havbrukssertifikatet»), D5 Kystskippersertifikat og D4 Fiskeskipper kl. AB sertifikat, som studiepoeng givende kurs</a:t>
            </a: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Alle sertifikat er knyttet opp mot ansvarsområde, tonnasje og geografisk fartsområde, og følger sertifikatstrukturen for maritime sertifikater.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045827B4-7B43-AA95-5BC4-0AF3E4DB6CF0}"/>
              </a:ext>
            </a:extLst>
          </p:cNvPr>
          <p:cNvSpPr txBox="1">
            <a:spLocks/>
          </p:cNvSpPr>
          <p:nvPr/>
        </p:nvSpPr>
        <p:spPr bwMode="auto">
          <a:xfrm>
            <a:off x="701076" y="549275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Maritime dekksoffiser</a:t>
            </a:r>
          </a:p>
        </p:txBody>
      </p:sp>
      <p:pic>
        <p:nvPicPr>
          <p:cNvPr id="6" name="Bilde 5" descr="Et bilde som inneholder tekst, person, innendørs, tak&#10;&#10;Automatisk generert beskrivelse">
            <a:extLst>
              <a:ext uri="{FF2B5EF4-FFF2-40B4-BE49-F238E27FC236}">
                <a16:creationId xmlns:a16="http://schemas.microsoft.com/office/drawing/2014/main" id="{1B8D66D0-0B41-ACBC-9BB1-B6A823BFB1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56" y="1269355"/>
            <a:ext cx="5868144" cy="44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50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8B54F2BB-EA4C-41F0-7104-39D91FF9E94C}"/>
              </a:ext>
            </a:extLst>
          </p:cNvPr>
          <p:cNvSpPr txBox="1"/>
          <p:nvPr/>
        </p:nvSpPr>
        <p:spPr>
          <a:xfrm>
            <a:off x="695325" y="1280181"/>
            <a:ext cx="59767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Målgruppe for utdanningen er personer som har fullført og bestått videregående opplæring med fagbrev som:</a:t>
            </a: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Matros (Maritime fag),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Fagbrev som fisker (Fiske- og fangstlinjen) eller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Realkompetanse</a:t>
            </a: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Alle våre maritime studenter går i dag om bord på moderne fartøy, i fast jobb som er godt lønnet.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045827B4-7B43-AA95-5BC4-0AF3E4DB6CF0}"/>
              </a:ext>
            </a:extLst>
          </p:cNvPr>
          <p:cNvSpPr txBox="1">
            <a:spLocks/>
          </p:cNvSpPr>
          <p:nvPr/>
        </p:nvSpPr>
        <p:spPr bwMode="auto">
          <a:xfrm>
            <a:off x="701076" y="549275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Maritime dekksoffiser</a:t>
            </a:r>
          </a:p>
        </p:txBody>
      </p:sp>
      <p:pic>
        <p:nvPicPr>
          <p:cNvPr id="4" name="Bilde 3" descr="Et bilde som inneholder tekst, kontrollpanel&#10;&#10;Automatisk generert beskrivelse">
            <a:extLst>
              <a:ext uri="{FF2B5EF4-FFF2-40B4-BE49-F238E27FC236}">
                <a16:creationId xmlns:a16="http://schemas.microsoft.com/office/drawing/2014/main" id="{C766AF9F-D762-1829-BB15-14C2FD9C8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1269355"/>
            <a:ext cx="3888432" cy="557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67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8B54F2BB-EA4C-41F0-7104-39D91FF9E94C}"/>
              </a:ext>
            </a:extLst>
          </p:cNvPr>
          <p:cNvSpPr txBox="1"/>
          <p:nvPr/>
        </p:nvSpPr>
        <p:spPr>
          <a:xfrm>
            <a:off x="708103" y="1269355"/>
            <a:ext cx="11148537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Kompetansesertifikat </a:t>
            </a:r>
            <a:r>
              <a:rPr lang="nb-NO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dekksoffiser klasse 3 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gir rett til å tjenestegjøre som: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Ansvarshavende vaktoffiser på skip uavhengig av bruttotonnasje og fartsområde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Overstyrmann på skip med bruttotonnasje opp til 3000 tonn i uavgrenset fartsområde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Kompetansesertifikat </a:t>
            </a:r>
            <a:r>
              <a:rPr lang="nb-NO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dekksoffiser klasse 2 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gir rett til å tjenestegjøre som: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Ansvarshavende vaktoffiser på skip uavhengig av bruttotonnasje og fartsområde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Overstyrmann på skip uavhengig av bruttotonnasje og fartsområde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Skipsfører på skip med bruttotonnasje opp til 500 tonn i Nord- og Østersjøfart</a:t>
            </a: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Kompetansesertifikat </a:t>
            </a:r>
            <a:r>
              <a:rPr lang="nb-NO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dekksoffiser klasse 1 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gir rett til å tjenestegjøre på skip uavhengig av bruttotonnasje og fartsområde som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Ansvarshavende vaktoffiser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Overstyrmann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Skipsfører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045827B4-7B43-AA95-5BC4-0AF3E4DB6CF0}"/>
              </a:ext>
            </a:extLst>
          </p:cNvPr>
          <p:cNvSpPr txBox="1">
            <a:spLocks/>
          </p:cNvSpPr>
          <p:nvPr/>
        </p:nvSpPr>
        <p:spPr bwMode="auto">
          <a:xfrm>
            <a:off x="701076" y="549275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Maritime dekksoffiser - kompetansesertifikater</a:t>
            </a:r>
          </a:p>
        </p:txBody>
      </p:sp>
    </p:spTree>
    <p:extLst>
      <p:ext uri="{BB962C8B-B14F-4D97-AF65-F5344CB8AC3E}">
        <p14:creationId xmlns:p14="http://schemas.microsoft.com/office/powerpoint/2010/main" val="103108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045827B4-7B43-AA95-5BC4-0AF3E4DB6CF0}"/>
              </a:ext>
            </a:extLst>
          </p:cNvPr>
          <p:cNvSpPr txBox="1">
            <a:spLocks/>
          </p:cNvSpPr>
          <p:nvPr/>
        </p:nvSpPr>
        <p:spPr bwMode="auto">
          <a:xfrm>
            <a:off x="695400" y="548333"/>
            <a:ext cx="108012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2A3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nb-NO" kern="0" dirty="0"/>
              <a:t>Maritime dekksoffiser – moderne simulatorer</a:t>
            </a:r>
          </a:p>
        </p:txBody>
      </p:sp>
      <p:pic>
        <p:nvPicPr>
          <p:cNvPr id="4" name="Bilde 3" descr="Et bilde som inneholder tak, buss&#10;&#10;Automatisk generert beskrivelse">
            <a:extLst>
              <a:ext uri="{FF2B5EF4-FFF2-40B4-BE49-F238E27FC236}">
                <a16:creationId xmlns:a16="http://schemas.microsoft.com/office/drawing/2014/main" id="{D9A5C49D-77C0-0163-9A7D-27416CB84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292749"/>
            <a:ext cx="8324565" cy="55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02058"/>
      </p:ext>
    </p:extLst>
  </p:cSld>
  <p:clrMapOvr>
    <a:masterClrMapping/>
  </p:clrMapOvr>
</p:sld>
</file>

<file path=ppt/theme/theme1.xml><?xml version="1.0" encoding="utf-8"?>
<a:theme xmlns:a="http://schemas.openxmlformats.org/drawingml/2006/main" name="~-..--kunde-filer-mal_blaa_-_skulpturlandskap (11)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2A3"/>
      </a:hlink>
      <a:folHlink>
        <a:srgbClr val="B2B2B2"/>
      </a:folHlink>
    </a:clrScheme>
    <a:fontScheme name="Standard utforming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latin typeface="+mn-lt"/>
          </a:defRPr>
        </a:defPPr>
      </a:lstStyle>
    </a:tx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l blaa powerpoint (1).pptx" id="{8F827CF9-0368-4326-9CFB-886E0BC5EBA6}" vid="{E754C082-F935-4C88-92DD-C7B5BB56434D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2BAD6208AB73E4082317DD3926BE71F" ma:contentTypeVersion="6" ma:contentTypeDescription="Opprett et nytt dokument." ma:contentTypeScope="" ma:versionID="06e0bf175597b451c5a591f3fd86613b">
  <xsd:schema xmlns:xsd="http://www.w3.org/2001/XMLSchema" xmlns:xs="http://www.w3.org/2001/XMLSchema" xmlns:p="http://schemas.microsoft.com/office/2006/metadata/properties" xmlns:ns2="f8dd6fc2-46da-4089-92b9-1d65132fd922" xmlns:ns3="57081506-fea8-4a56-864f-26e82c84f3fd" targetNamespace="http://schemas.microsoft.com/office/2006/metadata/properties" ma:root="true" ma:fieldsID="79479af95b74c370946c84ba1f26fbe3" ns2:_="" ns3:_="">
    <xsd:import namespace="f8dd6fc2-46da-4089-92b9-1d65132fd922"/>
    <xsd:import namespace="57081506-fea8-4a56-864f-26e82c84f3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dd6fc2-46da-4089-92b9-1d65132fd9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081506-fea8-4a56-864f-26e82c84f3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9B6B4E-B382-419E-A6CA-4C140DED16E3}"/>
</file>

<file path=customXml/itemProps2.xml><?xml version="1.0" encoding="utf-8"?>
<ds:datastoreItem xmlns:ds="http://schemas.openxmlformats.org/officeDocument/2006/customXml" ds:itemID="{78BF09C3-8A42-4DF8-B1B7-8798076D2F37}"/>
</file>

<file path=docProps/app.xml><?xml version="1.0" encoding="utf-8"?>
<Properties xmlns="http://schemas.openxmlformats.org/officeDocument/2006/extended-properties" xmlns:vt="http://schemas.openxmlformats.org/officeDocument/2006/docPropsVTypes">
  <Template>Mal - blå</Template>
  <TotalTime>30137</TotalTime>
  <Words>2648</Words>
  <Application>Microsoft Office PowerPoint</Application>
  <PresentationFormat>Widescreen</PresentationFormat>
  <Paragraphs>401</Paragraphs>
  <Slides>40</Slides>
  <Notes>1</Notes>
  <HiddenSlides>1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40</vt:i4>
      </vt:variant>
    </vt:vector>
  </HeadingPairs>
  <TitlesOfParts>
    <vt:vector size="46" baseType="lpstr">
      <vt:lpstr>Arial</vt:lpstr>
      <vt:lpstr>Arial Black</vt:lpstr>
      <vt:lpstr>Calibri</vt:lpstr>
      <vt:lpstr>Times New Roman</vt:lpstr>
      <vt:lpstr>Wingdings</vt:lpstr>
      <vt:lpstr>~-..--kunde-filer-mal_blaa_-_skulpturlandskap (11)</vt:lpstr>
      <vt:lpstr>PowerPoint-presentasjon</vt:lpstr>
      <vt:lpstr>Høyere yrkesfaglig utdanning – fagskole </vt:lpstr>
      <vt:lpstr>Våre utdanningstilbud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Studietilbudet Helse og aldring</vt:lpstr>
      <vt:lpstr>Studietilbudet Psykisk helse og rusarbeid</vt:lpstr>
      <vt:lpstr>PowerPoint-presentasjon</vt:lpstr>
      <vt:lpstr>PowerPoint-presentasjon</vt:lpstr>
      <vt:lpstr>PowerPoint-presentasjon</vt:lpstr>
    </vt:vector>
  </TitlesOfParts>
  <Company>Nordland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hansha@vgs.nfk.no</dc:creator>
  <cp:lastModifiedBy>Heidi Merethe Torbergsen</cp:lastModifiedBy>
  <cp:revision>171</cp:revision>
  <dcterms:created xsi:type="dcterms:W3CDTF">2019-01-18T08:45:20Z</dcterms:created>
  <dcterms:modified xsi:type="dcterms:W3CDTF">2023-04-18T09:44:56Z</dcterms:modified>
</cp:coreProperties>
</file>