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764" r:id="rId5"/>
    <p:sldMasterId id="2147483769" r:id="rId6"/>
    <p:sldMasterId id="2147483780" r:id="rId7"/>
    <p:sldMasterId id="2147483782" r:id="rId8"/>
    <p:sldMasterId id="2147483805" r:id="rId9"/>
  </p:sldMasterIdLst>
  <p:notesMasterIdLst>
    <p:notesMasterId r:id="rId19"/>
  </p:notesMasterIdLst>
  <p:sldIdLst>
    <p:sldId id="289" r:id="rId10"/>
    <p:sldId id="291" r:id="rId11"/>
    <p:sldId id="282" r:id="rId12"/>
    <p:sldId id="292" r:id="rId13"/>
    <p:sldId id="287" r:id="rId14"/>
    <p:sldId id="286" r:id="rId15"/>
    <p:sldId id="293" r:id="rId16"/>
    <p:sldId id="294" r:id="rId17"/>
    <p:sldId id="260" r:id="rId18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3"/>
    <a:srgbClr val="4B8F21"/>
    <a:srgbClr val="C1002B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FFA51-1020-4D0A-97AE-DF936BF01F1A}" v="9" dt="2023-04-17T14:48:05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557" autoAdjust="0"/>
  </p:normalViewPr>
  <p:slideViewPr>
    <p:cSldViewPr>
      <p:cViewPr varScale="1">
        <p:scale>
          <a:sx n="60" d="100"/>
          <a:sy n="60" d="100"/>
        </p:scale>
        <p:origin x="83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61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A3586AB-CD19-9FB9-3172-9343BC264F44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FBEA56-B968-C25E-B4F3-6411FD404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3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8961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10577072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999456"/>
            <a:ext cx="5257800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Foredragsholder, dato og sted</a:t>
            </a:r>
          </a:p>
          <a:p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4415380-B7C4-0731-CFF5-DF9F7CA9D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374186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6085755"/>
            <a:ext cx="12192000" cy="77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9321" y="1924850"/>
            <a:ext cx="8564816" cy="993441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Blå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9321" y="5092740"/>
            <a:ext cx="4871037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Undertittel /avdeling / avsender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055648C-0B28-E4F1-945B-F97A3420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246"/>
            <a:ext cx="1166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nfk.no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7A02A4F-AF21-374E-FD84-D8F92B56C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4889" y="6414223"/>
            <a:ext cx="1737979" cy="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D14422-8A90-4021-983D-2D9F4493A20A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2CC58D2-B561-4B99-E3D8-56C6F0FB7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1709738"/>
            <a:ext cx="894461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7106" y="4574095"/>
            <a:ext cx="8940343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5759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261B7406-F5E3-ABDA-658E-E388FC06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5913290"/>
            <a:ext cx="4923236" cy="5933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329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9829800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176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640"/>
            <a:ext cx="6096000" cy="6134537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10BBB17F-BA4A-454B-65C2-0BEF26AD2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57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0" y="7684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9D5C1AB-91C3-3EB8-1552-E046C207DFFE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614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870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08985212-D3EB-7E05-5A3C-57581CA82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89871" cy="622146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B5A4EA-915B-95AF-D2E3-16F28D7FD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A60F3A0-264F-B49B-5F7A-CF648F3FBA0A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FD19BA-F64D-37E5-B511-3225E483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2054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A118F9-C594-F0A5-9E56-7265A8FDAC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85671"/>
            <a:ext cx="10512424" cy="3912095"/>
          </a:xfrm>
        </p:spPr>
        <p:txBody>
          <a:bodyPr numCol="2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44448C-2551-06B2-DCCD-EFB01E4F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3A3335-17F9-0245-A31E-B8E750DC003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DC988B-04B2-AD07-E83F-D481C2B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BE5181-73D6-BE49-5B33-04AB89B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6304FDF-1E18-6664-D99C-F49C252A9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08F7E73-B7D3-FE3A-6EF4-5EB0D0E61045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51BD3C-A15E-031F-8C49-D707AF2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A2F92D-6549-502E-12B3-0AF50FE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DCEAF-0B84-0D48-8E0B-0DF0A719AD5F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7F6272-93A4-07C3-4A2E-CCBCAC72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8DA8"/>
                </a:highlight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400AD5-941C-50B0-2F03-DF3D901E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15D93CCE-F221-0C81-0C1E-B958EB8C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9822"/>
            <a:ext cx="10515600" cy="2029663"/>
          </a:xfrm>
        </p:spPr>
        <p:txBody>
          <a:bodyPr numCol="2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C5D3F7B4-74BA-68E5-B928-CC6F8C151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05797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/>
          <a:lstStyle/>
          <a:p>
            <a:fld id="{8F31C6B4-7451-CF41-9F4B-8DBFDE0CA759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866" y="4574095"/>
            <a:ext cx="10510584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0625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956-20A7-C64F-80F5-19756381B237}" type="datetimeFigureOut">
              <a:rPr lang="nb-NO" smtClean="0"/>
              <a:t>03.05.2023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75EB-3F2D-AB41-840D-AFC777302A5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297038-E78B-FF4B-8199-B61AEAB3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5" y="314328"/>
            <a:ext cx="1739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7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956-20A7-C64F-80F5-19756381B237}" type="datetimeFigureOut">
              <a:rPr lang="nb-NO" smtClean="0"/>
              <a:t>03.05.2023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75EB-3F2D-AB41-840D-AFC777302A50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2AD225A-4C02-DD43-8C8F-81962EC140A0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eo Sans W1G" panose="020B0504030504040204" pitchFamily="34" charset="0"/>
              </a:defRPr>
            </a:lvl1pPr>
          </a:lstStyle>
          <a:p>
            <a:fld id="{9D874956-20A7-C64F-80F5-19756381B237}" type="datetimeFigureOut">
              <a:rPr lang="nb-NO" smtClean="0"/>
              <a:pPr/>
              <a:t>03.05.2023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o Sans W1G" panose="020B050403050404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o Sans W1G" panose="020B0504030504040204" pitchFamily="34" charset="0"/>
              </a:defRPr>
            </a:lvl1pPr>
          </a:lstStyle>
          <a:p>
            <a:fld id="{FE0A75EB-3F2D-AB41-840D-AFC777302A5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B8738D8-23AE-0E42-BCB5-8CC7433D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4" y="314326"/>
            <a:ext cx="1739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9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956-20A7-C64F-80F5-19756381B237}" type="datetimeFigureOut">
              <a:rPr lang="nb-NO" smtClean="0"/>
              <a:t>03.05.2023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75EB-3F2D-AB41-840D-AFC777302A50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8BD9218-D672-E340-947A-FF4609FF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4" y="314326"/>
            <a:ext cx="1739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32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31574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55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154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23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41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EA02B3-FC0F-734C-9276-35B9D1E00BD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344B76-72AB-7F48-BC80-4E6968DF7A4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A9D4B8C-964D-8E38-E091-795588A8E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3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85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18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249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280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520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74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6085755"/>
            <a:ext cx="12192000" cy="77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9321" y="1924850"/>
            <a:ext cx="8564816" cy="993441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Blå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9321" y="5092740"/>
            <a:ext cx="4871037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Undertittel /avdeling / avsender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055648C-0B28-E4F1-945B-F97A3420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246"/>
            <a:ext cx="1166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nfk.no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7A02A4F-AF21-374E-FD84-D8F92B56C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34889" y="6414223"/>
            <a:ext cx="1737979" cy="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D14422-8A90-4021-983D-2D9F4493A20A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2CC58D2-B561-4B99-E3D8-56C6F0FB7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1709738"/>
            <a:ext cx="894461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7106" y="4574095"/>
            <a:ext cx="8940343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900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10577072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999456"/>
            <a:ext cx="5257800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Foredragsholder, dato og sted</a:t>
            </a:r>
          </a:p>
          <a:p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4415380-B7C4-0731-CFF5-DF9F7CA9D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374186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66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261B7406-F5E3-ABDA-658E-E388FC06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5913290"/>
            <a:ext cx="4923236" cy="5933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329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9829800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6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639996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3FB13-CE66-824D-A28A-9D2421C9677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C4CD925-3263-AC6F-536E-D4C323278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4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3FB13-CE66-824D-A28A-9D2421C9677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5AF11183-458E-0837-5B21-4A3DE7F3E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5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640"/>
            <a:ext cx="6096000" cy="6134537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10BBB17F-BA4A-454B-65C2-0BEF26AD2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59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0" y="7684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9D5C1AB-91C3-3EB8-1552-E046C207DFFE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614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870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08985212-D3EB-7E05-5A3C-57581CA82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0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89871" cy="622146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B5A4EA-915B-95AF-D2E3-16F28D7FD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2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A02B3-FC0F-734C-9276-35B9D1E00BD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7906BA52-8448-47C5-FFED-85E44A82D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7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A02B3-FC0F-734C-9276-35B9D1E00BD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5BE60A92-391D-BA2B-1DBB-4A942F8A0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9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A60F3A0-264F-B49B-5F7A-CF648F3FBA0A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FD19BA-F64D-37E5-B511-3225E483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2054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A118F9-C594-F0A5-9E56-7265A8FDAC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85671"/>
            <a:ext cx="10512424" cy="3912095"/>
          </a:xfrm>
        </p:spPr>
        <p:txBody>
          <a:bodyPr numCol="2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44448C-2551-06B2-DCCD-EFB01E4F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3A3335-17F9-0245-A31E-B8E750DC003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DC988B-04B2-AD07-E83F-D481C2B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BE5181-73D6-BE49-5B33-04AB89B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6304FDF-1E18-6664-D99C-F49C252A9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0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08F7E73-B7D3-FE3A-6EF4-5EB0D0E61045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51BD3C-A15E-031F-8C49-D707AF2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A2F92D-6549-502E-12B3-0AF50FE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DCEAF-0B84-0D48-8E0B-0DF0A719AD5F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7F6272-93A4-07C3-4A2E-CCBCAC72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8DA8"/>
                </a:highlight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400AD5-941C-50B0-2F03-DF3D901E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15D93CCE-F221-0C81-0C1E-B958EB8C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9822"/>
            <a:ext cx="10515600" cy="2029663"/>
          </a:xfrm>
        </p:spPr>
        <p:txBody>
          <a:bodyPr numCol="2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C5D3F7B4-74BA-68E5-B928-CC6F8C151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2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B49BC06-8D97-1400-39BA-BE735D59C3AC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14B819-F759-E33B-39B5-1C8E7A44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7F9983-1FAA-AC4E-B43E-F228496F6C9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7E0EDE-E052-1AA5-CCBF-7073D0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3C78E9-E540-EEBC-23C3-4490613C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FA0184A-BDE6-3290-A0ED-78539D232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4776417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2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14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71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 userDrawn="1"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28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 userDrawn="1"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93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C6B4-7451-CF41-9F4B-8DBFDE0CA759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866" y="4574095"/>
            <a:ext cx="10510584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3766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25ED9-FD7B-1DF2-7F5F-EC9A4652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FB450-A6CB-F695-303B-C76E1DD12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61C995-761D-59E5-F33F-39D79B17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CADF4E-2390-3A7F-0E3F-3409D976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4490-A9B5-5D4A-AC89-512780E38877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FED362-5364-FBB6-6273-D762DD91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F738BB-ED10-98ED-F96D-6A2E849C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7FC6125-F720-2914-BBFC-43C4B2D9C728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02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0F053-F176-ABED-614A-9B95D0E8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AB101B-2082-C0E0-3A11-A9AF92426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9CD049-9523-4B9D-0F80-2D0801E6D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1B0A03-2491-86AA-EB27-6C05A81C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557C-7A49-474D-A904-EF7E30A5BF3B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1DA971-DC49-CB4D-0B5F-A9E87362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B8984D-56FD-9FF0-28F9-084E877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18CF206-EA07-9934-2C0A-8FA8819DB02B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06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6085755"/>
            <a:ext cx="12192000" cy="77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9321" y="1924850"/>
            <a:ext cx="8564816" cy="993441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Blå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9321" y="5092740"/>
            <a:ext cx="4871037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Undertittel /avdeling / avsender</a:t>
            </a:r>
          </a:p>
        </p:txBody>
      </p:sp>
      <p:pic>
        <p:nvPicPr>
          <p:cNvPr id="5" name="Bilde 4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32A2245D-2837-309D-E589-FBFACF74C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2" y="6270105"/>
            <a:ext cx="1166036" cy="394349"/>
          </a:xfrm>
          <a:prstGeom prst="rect">
            <a:avLst/>
          </a:prstGeom>
        </p:spPr>
      </p:pic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055648C-0B28-E4F1-945B-F97A3420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246"/>
            <a:ext cx="1166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nfk.no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4530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D14422-8A90-4021-983D-2D9F4493A20A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2CC58D2-B561-4B99-E3D8-56C6F0FB7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7767" y="6255891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1709738"/>
            <a:ext cx="894461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7106" y="4574095"/>
            <a:ext cx="8940343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9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7F9983-1FAA-AC4E-B43E-F228496F6C9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A1D78F-2453-3D37-F10C-79B98D6961A8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BB55376-8873-D1EE-1B11-8CB73D424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9855" y="6432801"/>
            <a:ext cx="1701765" cy="3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2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10577072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999456"/>
            <a:ext cx="5257800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Foredragsholder, dato og sted</a:t>
            </a:r>
          </a:p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A6A0F10-3EC4-003A-C8D5-4257BD26B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239" y="610099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35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261B7406-F5E3-ABDA-658E-E388FC06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5913290"/>
            <a:ext cx="4923236" cy="5933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9829800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6886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3FB13-CE66-824D-A28A-9D2421C9677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DC34A19-80D5-3BAE-3AAF-27FB339F7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79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B3FB13-CE66-824D-A28A-9D2421C9677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DC34A19-80D5-3BAE-3AAF-27FB339F7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6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107AE10-DD51-665C-F3EF-104B6CD60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6260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0" y="7684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9D5C1AB-91C3-3EB8-1552-E046C207DFFE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607332C-A97E-5D91-6ABB-3CC0F57D3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614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870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1946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107AE10-DD51-665C-F3EF-104B6CD60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31C6B4-7451-CF41-9F4B-8DBFDE0CA759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0214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37983B-5EE8-699F-CBBD-8A3FAEFCC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A02B3-FC0F-734C-9276-35B9D1E00BD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839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37983B-5EE8-699F-CBBD-8A3FAEFCC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A02B3-FC0F-734C-9276-35B9D1E00BD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418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A60F3A0-264F-B49B-5F7A-CF648F3FBA0A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78F7CD6-F626-655F-650F-D324A917C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2FD19BA-F64D-37E5-B511-3225E483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2054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A118F9-C594-F0A5-9E56-7265A8FDAC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85671"/>
            <a:ext cx="10512424" cy="3912095"/>
          </a:xfrm>
        </p:spPr>
        <p:txBody>
          <a:bodyPr numCol="2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44448C-2551-06B2-DCCD-EFB01E4F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3A3335-17F9-0245-A31E-B8E750DC0035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DC988B-04B2-AD07-E83F-D481C2B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BE5181-73D6-BE49-5B33-04AB89B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359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854490-A9B5-5D4A-AC89-512780E38877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22DF28B3-2C27-2D12-2C79-E7BB4BEFBAAC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08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08F7E73-B7D3-FE3A-6EF4-5EB0D0E61045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CFC720-209D-ABBD-4060-EFE810654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651BD3C-A15E-031F-8C49-D707AF2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A2F92D-6549-502E-12B3-0AF50FE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3DCEAF-0B84-0D48-8E0B-0DF0A719AD5F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7F6272-93A4-07C3-4A2E-CCBCAC72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8DA8"/>
                </a:highlight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400AD5-941C-50B0-2F03-DF3D901E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15D93CCE-F221-0C81-0C1E-B958EB8C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9822"/>
            <a:ext cx="10515600" cy="2029663"/>
          </a:xfrm>
        </p:spPr>
        <p:txBody>
          <a:bodyPr numCol="2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9837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B49BC06-8D97-1400-39BA-BE735D59C3AC}"/>
              </a:ext>
            </a:extLst>
          </p:cNvPr>
          <p:cNvSpPr/>
          <p:nvPr userDrawn="1"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22214B8-DB9D-F23F-BD2E-B561D5405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14B819-F759-E33B-39B5-1C8E7A44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7F9983-1FAA-AC4E-B43E-F228496F6C9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7E0EDE-E052-1AA5-CCBF-7073D0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3C78E9-E540-EEBC-23C3-4490613C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8637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30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198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 userDrawn="1"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06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 userDrawn="1"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79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FB13-CE66-824D-A28A-9D2421C9677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 userDrawn="1"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92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C6B4-7451-CF41-9F4B-8DBFDE0CA759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866" y="4574095"/>
            <a:ext cx="10510584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71672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25ED9-FD7B-1DF2-7F5F-EC9A4652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FB450-A6CB-F695-303B-C76E1DD12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61C995-761D-59E5-F33F-39D79B17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CADF4E-2390-3A7F-0E3F-3409D976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4490-A9B5-5D4A-AC89-512780E38877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FED362-5364-FBB6-6273-D762DD91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F738BB-ED10-98ED-F96D-6A2E849C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7FC6125-F720-2914-BBFC-43C4B2D9C728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07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0F053-F176-ABED-614A-9B95D0E8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AB101B-2082-C0E0-3A11-A9AF92426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9CD049-9523-4B9D-0F80-2D0801E6D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1B0A03-2491-86AA-EB27-6C05A81C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557C-7A49-474D-A904-EF7E30A5BF3B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1DA971-DC49-CB4D-0B5F-A9E87362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B8984D-56FD-9FF0-28F9-084E877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18CF206-EA07-9934-2C0A-8FA8819DB02B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70557C-7A49-474D-A904-EF7E30A5BF3B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4AF31EE-1D1C-F888-D255-269C22CFD8AB}"/>
              </a:ext>
            </a:extLst>
          </p:cNvPr>
          <p:cNvCxnSpPr/>
          <p:nvPr userDrawn="1"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21783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0"/>
          <a:stretch/>
        </p:blipFill>
        <p:spPr>
          <a:xfrm>
            <a:off x="0" y="5445225"/>
            <a:ext cx="3719736" cy="14127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7DDA1E5-AB94-8665-BB22-7F61A84565A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934889" y="6414223"/>
            <a:ext cx="1737979" cy="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30" r:id="rId12"/>
    <p:sldLayoutId id="2147483731" r:id="rId13"/>
    <p:sldLayoutId id="2147483733" r:id="rId14"/>
    <p:sldLayoutId id="2147483736" r:id="rId15"/>
    <p:sldLayoutId id="2147483737" r:id="rId16"/>
    <p:sldLayoutId id="2147483738" r:id="rId17"/>
    <p:sldLayoutId id="2147483741" r:id="rId18"/>
    <p:sldLayoutId id="2147483742" r:id="rId19"/>
    <p:sldLayoutId id="2147483749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8F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4956-20A7-C64F-80F5-19756381B237}" type="datetimeFigureOut">
              <a:rPr lang="nb-NO" smtClean="0"/>
              <a:t>03.05.2023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75EB-3F2D-AB41-840D-AFC777302A50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47A88A92-262C-DC49-A73A-56C6BBF2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3" y="6424782"/>
            <a:ext cx="12192000" cy="4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4">
            <a:extLst>
              <a:ext uri="{FF2B5EF4-FFF2-40B4-BE49-F238E27FC236}">
                <a16:creationId xmlns:a16="http://schemas.microsoft.com/office/drawing/2014/main" id="{78C2FECA-A1D2-5A4F-9698-B4F24D9F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492960"/>
            <a:ext cx="131656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A826BAE-934D-1449-8E05-4469A2A8AC9C}"/>
              </a:ext>
            </a:extLst>
          </p:cNvPr>
          <p:cNvSpPr txBox="1"/>
          <p:nvPr/>
        </p:nvSpPr>
        <p:spPr>
          <a:xfrm>
            <a:off x="1843617" y="6470100"/>
            <a:ext cx="8235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0">
                <a:solidFill>
                  <a:schemeClr val="bg1"/>
                </a:solidFill>
                <a:latin typeface="Neo Sans W1G Light" panose="020B0304030504040204" pitchFamily="34" charset="0"/>
              </a:rPr>
              <a:t>WWW.KARRIERENORDLAND.NO</a:t>
            </a:r>
          </a:p>
        </p:txBody>
      </p:sp>
    </p:spTree>
    <p:extLst>
      <p:ext uri="{BB962C8B-B14F-4D97-AF65-F5344CB8AC3E}">
        <p14:creationId xmlns:p14="http://schemas.microsoft.com/office/powerpoint/2010/main" val="10999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Neo Sans W1G Light" panose="020B03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o Sans W1G" panose="020B05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5"/>
            <a:ext cx="1216381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/>
        </p:nvSpPr>
        <p:spPr>
          <a:xfrm>
            <a:off x="249560" y="6477356"/>
            <a:ext cx="22994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29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F10D849-DED6-4F08-1DB5-A997A642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6F62C5-1657-529E-D001-C98C648B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7026"/>
            <a:ext cx="10515600" cy="41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FC57FC-4449-D0AE-5784-E3F1E4EEC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76017-DA6E-1701-1F5B-C66F30AF7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E5C754-44A5-4004-CFA2-638030B9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EEC9AA1-1973-9EBE-5028-116A996317B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934889" y="6414223"/>
            <a:ext cx="1737979" cy="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423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F10D849-DED6-4F08-1DB5-A997A642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6F62C5-1657-529E-D001-C98C648B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7026"/>
            <a:ext cx="10515600" cy="41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FC57FC-4449-D0AE-5784-E3F1E4EEC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758CB1-6E61-FA4D-AD3C-742C0ABCA0DB}" type="datetime1">
              <a:rPr lang="nb-NO" smtClean="0"/>
              <a:pPr/>
              <a:t>03.05.2023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76017-DA6E-1701-1F5B-C66F30AF7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E5C754-44A5-4004-CFA2-638030B9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4E1B87-E08C-954B-A0B6-D8C613537A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8FDEA69A-88E7-1090-BA3B-C33890F706D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187764" y="6278238"/>
            <a:ext cx="1166036" cy="3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423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ho.no/regionkontor/nho-nordland/nokkeltall_naringsliv_nordland/#Heading%20Kompetansebarome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innl&#230;rebedrift.no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himmel, fjell, utendørs, vei&#10;&#10;Automatisk generert beskrivelse">
            <a:extLst>
              <a:ext uri="{FF2B5EF4-FFF2-40B4-BE49-F238E27FC236}">
                <a16:creationId xmlns:a16="http://schemas.microsoft.com/office/drawing/2014/main" id="{56D8829E-4F96-FD65-DE16-27C26ACBFB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101" b="13101"/>
          <a:stretch/>
        </p:blipFill>
        <p:spPr>
          <a:xfrm>
            <a:off x="8823" y="0"/>
            <a:ext cx="12193329" cy="4829415"/>
          </a:xfr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F849694F-F709-9C08-C694-8DDCB702D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96010"/>
            <a:ext cx="8057322" cy="993441"/>
          </a:xfrm>
        </p:spPr>
        <p:txBody>
          <a:bodyPr>
            <a:normAutofit/>
          </a:bodyPr>
          <a:lstStyle/>
          <a:p>
            <a:r>
              <a:rPr lang="nb-NO" dirty="0"/>
              <a:t>Kompetanseportal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DBA285A-8F2F-8584-32EF-C3B58F124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91" y="6189451"/>
            <a:ext cx="6824870" cy="441418"/>
          </a:xfrm>
        </p:spPr>
        <p:txBody>
          <a:bodyPr>
            <a:normAutofit/>
          </a:bodyPr>
          <a:lstStyle/>
          <a:p>
            <a:r>
              <a:rPr lang="nb-NO" dirty="0"/>
              <a:t>Frode Vikhals Fagermo – </a:t>
            </a:r>
            <a:r>
              <a:rPr lang="nb-NO"/>
              <a:t>Regionalt Kompetanseforum 18.4.2023</a:t>
            </a:r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5D6DD64-55BF-0A94-B3A1-162B204A9EC9}"/>
              </a:ext>
            </a:extLst>
          </p:cNvPr>
          <p:cNvSpPr/>
          <p:nvPr/>
        </p:nvSpPr>
        <p:spPr>
          <a:xfrm>
            <a:off x="8979434" y="3512827"/>
            <a:ext cx="2435838" cy="2394553"/>
          </a:xfrm>
          <a:prstGeom prst="ellipse">
            <a:avLst/>
          </a:prstGeom>
          <a:solidFill>
            <a:srgbClr val="E6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E1E837C4-9593-F425-44CC-D7DB9358DECE}"/>
              </a:ext>
            </a:extLst>
          </p:cNvPr>
          <p:cNvSpPr txBox="1">
            <a:spLocks/>
          </p:cNvSpPr>
          <p:nvPr/>
        </p:nvSpPr>
        <p:spPr>
          <a:xfrm>
            <a:off x="8979434" y="3611496"/>
            <a:ext cx="2435838" cy="218226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8DA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23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23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23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23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dirty="0">
                <a:solidFill>
                  <a:srgbClr val="0181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Hva trenger egentlig bedriftene?</a:t>
            </a:r>
            <a:endParaRPr kumimoji="1" lang="ko-KR" altLang="en-US" b="0" i="0" u="none" strike="noStrike" kern="1200" cap="none" spc="0" normalizeH="0" baseline="0" noProof="0" dirty="0">
              <a:ln>
                <a:noFill/>
              </a:ln>
              <a:solidFill>
                <a:srgbClr val="008DA8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9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47E2913-1E97-1F23-6CC8-EC66C05E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Utenforskap</a:t>
            </a:r>
          </a:p>
        </p:txBody>
      </p:sp>
      <p:pic>
        <p:nvPicPr>
          <p:cNvPr id="8" name="Plassholder for bilde 7" descr="Et bilde som inneholder vann, utendørs, fjell, hus&#10;&#10;Automatisk generert beskrivelse">
            <a:extLst>
              <a:ext uri="{FF2B5EF4-FFF2-40B4-BE49-F238E27FC236}">
                <a16:creationId xmlns:a16="http://schemas.microsoft.com/office/drawing/2014/main" id="{13D4E8B8-9460-A3F0-3AF7-F32D7D839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9120" t="1232" r="5366" b="10028"/>
          <a:stretch/>
        </p:blipFill>
        <p:spPr>
          <a:xfrm>
            <a:off x="6102129" y="0"/>
            <a:ext cx="6091200" cy="6093439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0379D2-EEC3-DD4C-EA4A-E1E842982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2780928"/>
            <a:ext cx="4923236" cy="310342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Hva er utenforskap</a:t>
            </a:r>
          </a:p>
          <a:p>
            <a:pPr marL="742950" lvl="1" indent="-285750">
              <a:buFontTx/>
              <a:buChar char="-"/>
            </a:pPr>
            <a:r>
              <a:rPr lang="nb-NO" b="0" i="0" dirty="0">
                <a:solidFill>
                  <a:srgbClr val="040C28"/>
                </a:solidFill>
                <a:effectLst/>
                <a:latin typeface="Google Sans"/>
              </a:rPr>
              <a:t>en situasjon der enkeltmennesker eller grupper av mennesker står utenfor samfunnet ellers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, for eksempel der de ikke deltar i arbeidsliv eller tar utdanning, eller der de mangler språklig eller kulturell tilknytning til samfunnet ellers.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7000 personer i Nordland er i dag i utenforskap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Kan vi i samarbeid med bedriftene få disse i arbeid som bedriftene trenger?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11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67408" y="764705"/>
            <a:ext cx="10723240" cy="1080120"/>
          </a:xfrm>
        </p:spPr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Bedriftsbehov</a:t>
            </a:r>
            <a:br>
              <a:rPr lang="nb-NO" dirty="0">
                <a:solidFill>
                  <a:srgbClr val="0082A3"/>
                </a:solidFill>
              </a:rPr>
            </a:br>
            <a:r>
              <a:rPr lang="nb-NO" dirty="0">
                <a:solidFill>
                  <a:srgbClr val="0082A3"/>
                </a:solidFill>
              </a:rPr>
              <a:t>- Næringslivet går så det suser, men vi mangler folk</a:t>
            </a:r>
            <a:br>
              <a:rPr lang="nb-NO" dirty="0">
                <a:solidFill>
                  <a:srgbClr val="0082A3"/>
                </a:solidFill>
              </a:rPr>
            </a:br>
            <a:r>
              <a:rPr lang="nb-NO" sz="1200" dirty="0">
                <a:solidFill>
                  <a:srgbClr val="0082A3"/>
                </a:solidFill>
              </a:rPr>
              <a:t>(</a:t>
            </a:r>
            <a:r>
              <a:rPr lang="nb-NO" sz="1200" dirty="0">
                <a:hlinkClick r:id="rId2"/>
              </a:rPr>
              <a:t>Nøkkeltall om næringslivet i Nordland (nho.no)</a:t>
            </a:r>
            <a:r>
              <a:rPr lang="nb-NO" sz="1200" dirty="0"/>
              <a:t>)</a:t>
            </a:r>
            <a:endParaRPr lang="nb-NO" dirty="0">
              <a:solidFill>
                <a:srgbClr val="0082A3"/>
              </a:solidFill>
            </a:endParaRPr>
          </a:p>
        </p:txBody>
      </p:sp>
      <p:pic>
        <p:nvPicPr>
          <p:cNvPr id="8" name="Picture 4" descr="Karriere Nordland">
            <a:extLst>
              <a:ext uri="{FF2B5EF4-FFF2-40B4-BE49-F238E27FC236}">
                <a16:creationId xmlns:a16="http://schemas.microsoft.com/office/drawing/2014/main" id="{F7266D26-17A2-4BBA-8540-4922FA017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/>
          <a:stretch/>
        </p:blipFill>
        <p:spPr bwMode="auto">
          <a:xfrm>
            <a:off x="8976320" y="452778"/>
            <a:ext cx="2309574" cy="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74E1E2C-BF9F-055D-9B1F-7A8FDE27C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2492896"/>
            <a:ext cx="3810330" cy="13229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794AC56-CE6E-B4BF-604A-BF0F518F5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4099691"/>
            <a:ext cx="3779848" cy="134733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7D7441F-5484-4641-A0B2-AC4252538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992" y="2492896"/>
            <a:ext cx="3592249" cy="31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47E2913-1E97-1F23-6CC8-EC66C05E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Bedriftsbehov</a:t>
            </a:r>
          </a:p>
        </p:txBody>
      </p:sp>
      <p:pic>
        <p:nvPicPr>
          <p:cNvPr id="8" name="Plassholder for bilde 7" descr="Et bilde som inneholder vann, utendørs, fjell, hus&#10;&#10;Automatisk generert beskrivelse">
            <a:extLst>
              <a:ext uri="{FF2B5EF4-FFF2-40B4-BE49-F238E27FC236}">
                <a16:creationId xmlns:a16="http://schemas.microsoft.com/office/drawing/2014/main" id="{13D4E8B8-9460-A3F0-3AF7-F32D7D839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9120" t="1232" r="5366" b="10028"/>
          <a:stretch/>
        </p:blipFill>
        <p:spPr>
          <a:xfrm>
            <a:off x="6102129" y="0"/>
            <a:ext cx="6091200" cy="6093439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0379D2-EEC3-DD4C-EA4A-E1E842982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2780928"/>
            <a:ext cx="4923236" cy="310342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Men hvilke bedrifter er behovet i?</a:t>
            </a:r>
          </a:p>
          <a:p>
            <a:pPr marL="285750" indent="-285750">
              <a:buFontTx/>
              <a:buChar char="-"/>
            </a:pPr>
            <a:r>
              <a:rPr lang="nb-NO" dirty="0"/>
              <a:t>Hvor mange rørleggere trenger Haaland og kan de utdanne disse i bedriften?</a:t>
            </a:r>
          </a:p>
        </p:txBody>
      </p:sp>
    </p:spTree>
    <p:extLst>
      <p:ext uri="{BB962C8B-B14F-4D97-AF65-F5344CB8AC3E}">
        <p14:creationId xmlns:p14="http://schemas.microsoft.com/office/powerpoint/2010/main" val="231214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FDF588-428D-A70B-3787-20EE7FE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10363200" cy="4683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>
                <a:solidFill>
                  <a:srgbClr val="0082A3"/>
                </a:solidFill>
              </a:rPr>
              <a:t>Utdanning.no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2306E6-B2B3-CE3F-7B59-D8F9D7E97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90000"/>
              </a:lnSpc>
            </a:pPr>
            <a:r>
              <a:rPr lang="nb-NO" sz="2200" dirty="0"/>
              <a:t>Ønsker å være med på utviklingen</a:t>
            </a:r>
          </a:p>
          <a:p>
            <a:pPr lvl="1">
              <a:lnSpc>
                <a:spcPct val="90000"/>
              </a:lnSpc>
            </a:pPr>
            <a:r>
              <a:rPr lang="nb-NO" sz="2200" dirty="0"/>
              <a:t>Eksempel på oppbygging:</a:t>
            </a:r>
          </a:p>
          <a:p>
            <a:pPr lvl="2">
              <a:lnSpc>
                <a:spcPct val="90000"/>
              </a:lnSpc>
            </a:pPr>
            <a:r>
              <a:rPr lang="nb-NO" sz="1800" dirty="0">
                <a:hlinkClick r:id="rId2"/>
              </a:rPr>
              <a:t>www.finnlærebedrift.no</a:t>
            </a:r>
            <a:r>
              <a:rPr lang="nb-NO" sz="1800" dirty="0"/>
              <a:t> </a:t>
            </a:r>
          </a:p>
          <a:p>
            <a:pPr lvl="1">
              <a:lnSpc>
                <a:spcPct val="90000"/>
              </a:lnSpc>
            </a:pPr>
            <a:endParaRPr lang="nb-NO" sz="2200" dirty="0"/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D7A47F07-3057-C2C8-E68D-2715E8D65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833" y="1828800"/>
            <a:ext cx="3137534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3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De ulike utdanningsmulighetene</a:t>
            </a:r>
          </a:p>
        </p:txBody>
      </p:sp>
      <p:pic>
        <p:nvPicPr>
          <p:cNvPr id="8" name="Picture 4" descr="Karriere Nordland">
            <a:extLst>
              <a:ext uri="{FF2B5EF4-FFF2-40B4-BE49-F238E27FC236}">
                <a16:creationId xmlns:a16="http://schemas.microsoft.com/office/drawing/2014/main" id="{F7266D26-17A2-4BBA-8540-4922FA017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/>
          <a:stretch/>
        </p:blipFill>
        <p:spPr bwMode="auto">
          <a:xfrm>
            <a:off x="8761604" y="377049"/>
            <a:ext cx="2309574" cy="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D5475DA-3CA7-4E0D-908E-34EB2A217D62}"/>
              </a:ext>
            </a:extLst>
          </p:cNvPr>
          <p:cNvSpPr txBox="1"/>
          <p:nvPr/>
        </p:nvSpPr>
        <p:spPr>
          <a:xfrm>
            <a:off x="1487488" y="1991616"/>
            <a:ext cx="5328592" cy="23955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Fagbrev på jobb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Modulstrukturert utdanning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Praksiskandidat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FOB 0+4 eller 1+3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Voksenlærling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+++ og ulike kombinasjoner</a:t>
            </a:r>
          </a:p>
        </p:txBody>
      </p:sp>
    </p:spTree>
    <p:extLst>
      <p:ext uri="{BB962C8B-B14F-4D97-AF65-F5344CB8AC3E}">
        <p14:creationId xmlns:p14="http://schemas.microsoft.com/office/powerpoint/2010/main" val="131571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47E2913-1E97-1F23-6CC8-EC66C05E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2059321"/>
            <a:ext cx="5139632" cy="2020901"/>
          </a:xfrm>
        </p:spPr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Informasjonsmateriell</a:t>
            </a:r>
          </a:p>
        </p:txBody>
      </p:sp>
      <p:pic>
        <p:nvPicPr>
          <p:cNvPr id="8" name="Plassholder for bilde 7" descr="Et bilde som inneholder vann, utendørs, fjell, hus&#10;&#10;Automatisk generert beskrivelse">
            <a:extLst>
              <a:ext uri="{FF2B5EF4-FFF2-40B4-BE49-F238E27FC236}">
                <a16:creationId xmlns:a16="http://schemas.microsoft.com/office/drawing/2014/main" id="{13D4E8B8-9460-A3F0-3AF7-F32D7D839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9120" t="1232" r="5366" b="10028"/>
          <a:stretch/>
        </p:blipFill>
        <p:spPr>
          <a:xfrm>
            <a:off x="6102129" y="0"/>
            <a:ext cx="6091200" cy="6093439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0379D2-EEC3-DD4C-EA4A-E1E842982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2780928"/>
            <a:ext cx="4923236" cy="310342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Hvordan skal vi forvente at bedriftene skjønner forskjellen, når vi ikke alltid selv gjør det?</a:t>
            </a:r>
          </a:p>
          <a:p>
            <a:pPr marL="285750" indent="-285750">
              <a:buFontTx/>
              <a:buChar char="-"/>
            </a:pPr>
            <a:r>
              <a:rPr lang="nb-NO" dirty="0"/>
              <a:t>Vi må lage lettfattelig informasjonsmateriell som kan brukes i rekrutteringen.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25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47E2913-1E97-1F23-6CC8-EC66C05E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06" y="620688"/>
            <a:ext cx="4931175" cy="2020901"/>
          </a:xfrm>
        </p:spPr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Finansiering</a:t>
            </a:r>
          </a:p>
        </p:txBody>
      </p:sp>
      <p:pic>
        <p:nvPicPr>
          <p:cNvPr id="8" name="Plassholder for bilde 7" descr="Et bilde som inneholder vann, utendørs, fjell, hus&#10;&#10;Automatisk generert beskrivelse">
            <a:extLst>
              <a:ext uri="{FF2B5EF4-FFF2-40B4-BE49-F238E27FC236}">
                <a16:creationId xmlns:a16="http://schemas.microsoft.com/office/drawing/2014/main" id="{13D4E8B8-9460-A3F0-3AF7-F32D7D839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9120" t="1232" r="5366" b="10028"/>
          <a:stretch/>
        </p:blipFill>
        <p:spPr>
          <a:xfrm>
            <a:off x="6102129" y="0"/>
            <a:ext cx="6091200" cy="6093439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0379D2-EEC3-DD4C-EA4A-E1E842982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344" y="1772816"/>
            <a:ext cx="5910785" cy="41115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Kostnadsrammen for arbeidet er i første omgang stipulert til følgende: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Utvikling av portal: 	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50 000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Kompensasjon arbeids-/styringsgruppe	100 000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Markedsføring:				100 000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Besøk hos bedrifter, o.l.:			200 000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Reisekostnader:				100 000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Utstyr, materiell o.l.			50 000</a:t>
            </a:r>
          </a:p>
          <a:p>
            <a:pPr>
              <a:lnSpc>
                <a:spcPct val="115000"/>
              </a:lnSpc>
            </a:pPr>
            <a:r>
              <a:rPr lang="nb-N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kostnad 				600 000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20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vann, utendørs, fjell, hus&#10;&#10;Automatisk generert beskrivelse">
            <a:extLst>
              <a:ext uri="{FF2B5EF4-FFF2-40B4-BE49-F238E27FC236}">
                <a16:creationId xmlns:a16="http://schemas.microsoft.com/office/drawing/2014/main" id="{13D4E8B8-9460-A3F0-3AF7-F32D7D839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2243" r="22243" b="11261"/>
          <a:stretch/>
        </p:blipFill>
        <p:spPr>
          <a:xfrm>
            <a:off x="-2884" y="7684"/>
            <a:ext cx="6098884" cy="6085755"/>
          </a:xfr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11FF784-F19E-B05B-D98C-FD60713B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870" y="2485812"/>
            <a:ext cx="4923236" cy="346346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Seksjon Fag- og yrkesopplæring ved utdanningsavdelingen NFK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Opplæringskontor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Næringsforeninger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4232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24232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2" name="Tittel 3">
            <a:extLst>
              <a:ext uri="{FF2B5EF4-FFF2-40B4-BE49-F238E27FC236}">
                <a16:creationId xmlns:a16="http://schemas.microsoft.com/office/drawing/2014/main" id="{F8F160B2-8A51-C352-76AF-EB69C96E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361" y="973644"/>
            <a:ext cx="4931175" cy="2020901"/>
          </a:xfrm>
        </p:spPr>
        <p:txBody>
          <a:bodyPr/>
          <a:lstStyle/>
          <a:p>
            <a:r>
              <a:rPr lang="nb-NO" dirty="0">
                <a:solidFill>
                  <a:srgbClr val="0082A3"/>
                </a:solidFill>
              </a:rPr>
              <a:t>Styringsgruppe – forslag til deltakere</a:t>
            </a:r>
          </a:p>
        </p:txBody>
      </p:sp>
    </p:spTree>
    <p:extLst>
      <p:ext uri="{BB962C8B-B14F-4D97-AF65-F5344CB8AC3E}">
        <p14:creationId xmlns:p14="http://schemas.microsoft.com/office/powerpoint/2010/main" val="3880375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C72C28F3-7F85-48A7-9D28-7CF880032D5F}" vid="{52D9B790-0438-4F1F-A02E-958423F7FB6C}"/>
    </a:ext>
  </a:extLst>
</a:theme>
</file>

<file path=ppt/theme/theme2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2" id="{BC6E1100-931A-4154-9F78-61895958293F}" vid="{3CC37C44-874F-4EA6-9E2F-DC64ADB7DF2E}"/>
    </a:ext>
  </a:extLst>
</a:theme>
</file>

<file path=ppt/theme/theme4.xml><?xml version="1.0" encoding="utf-8"?>
<a:theme xmlns:a="http://schemas.openxmlformats.org/drawingml/2006/main" name="2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1FB287-42EA-4442-8B95-FC49B47206AC}" vid="{332084AD-AA22-453E-A7B6-EBA71D8AE16D}"/>
    </a:ext>
  </a:extLst>
</a:theme>
</file>

<file path=ppt/theme/theme5.xml><?xml version="1.0" encoding="utf-8"?>
<a:theme xmlns:a="http://schemas.openxmlformats.org/drawingml/2006/main" name="3_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F3436D83-B904-402C-84D5-8DF3F0F2C980}" vid="{CD259F5A-A625-4974-9697-FB4678DE8F43}"/>
    </a:ext>
  </a:extLst>
</a:theme>
</file>

<file path=ppt/theme/theme6.xml><?xml version="1.0" encoding="utf-8"?>
<a:theme xmlns:a="http://schemas.openxmlformats.org/drawingml/2006/main" name="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1" id="{9637C75C-88AE-4E3A-84B9-A2DA94F9DA45}" vid="{8B2D01D4-40EB-4CE5-8E22-AE7B2FF16970}"/>
    </a:ext>
  </a:ext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46f2f3-0e47-487c-86de-3dae849afad0">
      <UserInfo>
        <DisplayName>Elisabeth Fagernes</DisplayName>
        <AccountId>177</AccountId>
        <AccountType/>
      </UserInfo>
    </SharedWithUsers>
    <lcf76f155ced4ddcb4097134ff3c332f xmlns="b3fee946-adba-4bb3-ae02-9e8302760fae">
      <Terms xmlns="http://schemas.microsoft.com/office/infopath/2007/PartnerControls"/>
    </lcf76f155ced4ddcb4097134ff3c332f>
    <TaxCatchAll xmlns="2346f2f3-0e47-487c-86de-3dae849afa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3658459E1F4245999746ACA3243655" ma:contentTypeVersion="15" ma:contentTypeDescription="Opprett et nytt dokument." ma:contentTypeScope="" ma:versionID="87e0754aa44e5929f87134573f041c04">
  <xsd:schema xmlns:xsd="http://www.w3.org/2001/XMLSchema" xmlns:xs="http://www.w3.org/2001/XMLSchema" xmlns:p="http://schemas.microsoft.com/office/2006/metadata/properties" xmlns:ns2="b3fee946-adba-4bb3-ae02-9e8302760fae" xmlns:ns3="2346f2f3-0e47-487c-86de-3dae849afad0" targetNamespace="http://schemas.microsoft.com/office/2006/metadata/properties" ma:root="true" ma:fieldsID="c42748ab6e39492d70c0db2503fbbe86" ns2:_="" ns3:_="">
    <xsd:import namespace="b3fee946-adba-4bb3-ae02-9e8302760fae"/>
    <xsd:import namespace="2346f2f3-0e47-487c-86de-3dae849af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e946-adba-4bb3-ae02-9e8302760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bc2d29e2-2ecc-47a0-9137-72af897a7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6f2f3-0e47-487c-86de-3dae849af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1f0d17-c01b-4111-98ec-317de73de0a8}" ma:internalName="TaxCatchAll" ma:showField="CatchAllData" ma:web="2346f2f3-0e47-487c-86de-3dae849af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88D76-78F3-4BB6-8109-BA2B3C884BFC}">
  <ds:schemaRefs>
    <ds:schemaRef ds:uri="2346f2f3-0e47-487c-86de-3dae849afad0"/>
    <ds:schemaRef ds:uri="b3fee946-adba-4bb3-ae02-9e8302760f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F6D0F7-F6FC-42A9-A8E7-51A804B2F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D4B17-B269-4ED2-8CE0-2B2FE8BB8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ee946-adba-4bb3-ae02-9e8302760fae"/>
    <ds:schemaRef ds:uri="2346f2f3-0e47-487c-86de-3dae849af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Rød mal</Template>
  <TotalTime>4745</TotalTime>
  <Words>286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9</vt:i4>
      </vt:variant>
    </vt:vector>
  </HeadingPairs>
  <TitlesOfParts>
    <vt:vector size="22" baseType="lpstr">
      <vt:lpstr>Arial</vt:lpstr>
      <vt:lpstr>Calibri</vt:lpstr>
      <vt:lpstr>Google Sans</vt:lpstr>
      <vt:lpstr>Neo Sans W1G</vt:lpstr>
      <vt:lpstr>Neo Sans W1G Light</vt:lpstr>
      <vt:lpstr>Times</vt:lpstr>
      <vt:lpstr>Times New Roman</vt:lpstr>
      <vt:lpstr>Tema1</vt:lpstr>
      <vt:lpstr>1_Office-tema</vt:lpstr>
      <vt:lpstr>1_~-..--kunde-filer-mal_blaa_-_skulpturlandskap (11)</vt:lpstr>
      <vt:lpstr>2_Office-tema</vt:lpstr>
      <vt:lpstr>3_Office-tema</vt:lpstr>
      <vt:lpstr>Office-tema</vt:lpstr>
      <vt:lpstr>Kompetanseportal</vt:lpstr>
      <vt:lpstr>Utenforskap</vt:lpstr>
      <vt:lpstr>Bedriftsbehov - Næringslivet går så det suser, men vi mangler folk (Nøkkeltall om næringslivet i Nordland (nho.no))</vt:lpstr>
      <vt:lpstr>Bedriftsbehov</vt:lpstr>
      <vt:lpstr>Utdanning.no</vt:lpstr>
      <vt:lpstr>De ulike utdanningsmulighetene</vt:lpstr>
      <vt:lpstr>Informasjonsmateriell</vt:lpstr>
      <vt:lpstr>Finansiering</vt:lpstr>
      <vt:lpstr>Styringsgruppe – forslag til deltakere</vt:lpstr>
    </vt:vector>
  </TitlesOfParts>
  <Company>Nordland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Frode Vikhals Fagermo</dc:creator>
  <cp:lastModifiedBy>Frode Vikhals Fagermo</cp:lastModifiedBy>
  <cp:revision>10</cp:revision>
  <dcterms:created xsi:type="dcterms:W3CDTF">2021-05-26T08:42:57Z</dcterms:created>
  <dcterms:modified xsi:type="dcterms:W3CDTF">2023-05-03T13:12:23Z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0x010100F53658459E1F4245999746ACA3243655</vt:lpwstr>
  </property>
  <property fmtid="{D5CDD505-2E9C-101B-9397-08002B2CF9AE}" pid="3" name="MediaServiceImageTags">
    <vt:lpwstr/>
  </property>
</Properties>
</file>