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9" r:id="rId5"/>
    <p:sldId id="348" r:id="rId6"/>
    <p:sldId id="349" r:id="rId7"/>
    <p:sldId id="296" r:id="rId8"/>
    <p:sldId id="341" r:id="rId9"/>
    <p:sldId id="374" r:id="rId10"/>
    <p:sldId id="375" r:id="rId11"/>
    <p:sldId id="346" r:id="rId12"/>
    <p:sldId id="316" r:id="rId13"/>
    <p:sldId id="307" r:id="rId14"/>
    <p:sldId id="353" r:id="rId15"/>
    <p:sldId id="373" r:id="rId16"/>
    <p:sldId id="350" r:id="rId17"/>
    <p:sldId id="376" r:id="rId18"/>
    <p:sldId id="377" r:id="rId19"/>
    <p:sldId id="273" r:id="rId20"/>
    <p:sldId id="289" r:id="rId21"/>
    <p:sldId id="274" r:id="rId22"/>
    <p:sldId id="326" r:id="rId23"/>
    <p:sldId id="357" r:id="rId24"/>
    <p:sldId id="355" r:id="rId25"/>
    <p:sldId id="354" r:id="rId26"/>
  </p:sldIdLst>
  <p:sldSz cx="13003213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F780D-532C-424D-B1B7-4636D33B95F9}" v="11" dt="2022-08-30T08:20:20.841"/>
  </p1510:revLst>
</p1510:revInfo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906" autoAdjust="0"/>
  </p:normalViewPr>
  <p:slideViewPr>
    <p:cSldViewPr snapToGrid="0">
      <p:cViewPr varScale="1">
        <p:scale>
          <a:sx n="35" d="100"/>
          <a:sy n="35" d="100"/>
        </p:scale>
        <p:origin x="178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Tønnessen" userId="e0bea8e9-3700-4a51-ad30-7fbbc1b60beb" providerId="ADAL" clId="{143F780D-532C-424D-B1B7-4636D33B95F9}"/>
    <pc:docChg chg="delSld modSld">
      <pc:chgData name="Marianne Tønnessen" userId="e0bea8e9-3700-4a51-ad30-7fbbc1b60beb" providerId="ADAL" clId="{143F780D-532C-424D-B1B7-4636D33B95F9}" dt="2022-08-30T08:20:35.311" v="22" actId="1076"/>
      <pc:docMkLst>
        <pc:docMk/>
      </pc:docMkLst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245837506" sldId="291"/>
        </pc:sldMkLst>
      </pc:sldChg>
      <pc:sldChg chg="modNotesTx">
        <pc:chgData name="Marianne Tønnessen" userId="e0bea8e9-3700-4a51-ad30-7fbbc1b60beb" providerId="ADAL" clId="{143F780D-532C-424D-B1B7-4636D33B95F9}" dt="2022-08-30T08:18:56.459" v="2" actId="20577"/>
        <pc:sldMkLst>
          <pc:docMk/>
          <pc:sldMk cId="4106842871" sldId="296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696237085" sldId="304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2120210566" sldId="312"/>
        </pc:sldMkLst>
      </pc:sldChg>
      <pc:sldChg chg="modNotesTx">
        <pc:chgData name="Marianne Tønnessen" userId="e0bea8e9-3700-4a51-ad30-7fbbc1b60beb" providerId="ADAL" clId="{143F780D-532C-424D-B1B7-4636D33B95F9}" dt="2022-08-30T08:19:25.361" v="6" actId="20577"/>
        <pc:sldMkLst>
          <pc:docMk/>
          <pc:sldMk cId="2742584462" sldId="316"/>
        </pc:sldMkLst>
      </pc:sldChg>
      <pc:sldChg chg="addSp modSp mod modAnim">
        <pc:chgData name="Marianne Tønnessen" userId="e0bea8e9-3700-4a51-ad30-7fbbc1b60beb" providerId="ADAL" clId="{143F780D-532C-424D-B1B7-4636D33B95F9}" dt="2022-08-30T08:20:35.311" v="22" actId="1076"/>
        <pc:sldMkLst>
          <pc:docMk/>
          <pc:sldMk cId="3797449118" sldId="326"/>
        </pc:sldMkLst>
        <pc:spChg chg="add mod">
          <ac:chgData name="Marianne Tønnessen" userId="e0bea8e9-3700-4a51-ad30-7fbbc1b60beb" providerId="ADAL" clId="{143F780D-532C-424D-B1B7-4636D33B95F9}" dt="2022-08-30T08:20:35.311" v="22" actId="1076"/>
          <ac:spMkLst>
            <pc:docMk/>
            <pc:sldMk cId="3797449118" sldId="326"/>
            <ac:spMk id="5" creationId="{A9390834-E9C1-41D4-B0F1-84ADA7E7338E}"/>
          </ac:spMkLst>
        </pc:spChg>
      </pc:sldChg>
      <pc:sldChg chg="modNotesTx">
        <pc:chgData name="Marianne Tønnessen" userId="e0bea8e9-3700-4a51-ad30-7fbbc1b60beb" providerId="ADAL" clId="{143F780D-532C-424D-B1B7-4636D33B95F9}" dt="2022-08-30T08:19:01.402" v="3" actId="20577"/>
        <pc:sldMkLst>
          <pc:docMk/>
          <pc:sldMk cId="2319190628" sldId="341"/>
        </pc:sldMkLst>
      </pc:sldChg>
      <pc:sldChg chg="modNotesTx">
        <pc:chgData name="Marianne Tønnessen" userId="e0bea8e9-3700-4a51-ad30-7fbbc1b60beb" providerId="ADAL" clId="{143F780D-532C-424D-B1B7-4636D33B95F9}" dt="2022-08-30T08:18:51.059" v="1" actId="20577"/>
        <pc:sldMkLst>
          <pc:docMk/>
          <pc:sldMk cId="2132131046" sldId="349"/>
        </pc:sldMkLst>
      </pc:sldChg>
      <pc:sldChg chg="modNotesTx">
        <pc:chgData name="Marianne Tønnessen" userId="e0bea8e9-3700-4a51-ad30-7fbbc1b60beb" providerId="ADAL" clId="{143F780D-532C-424D-B1B7-4636D33B95F9}" dt="2022-08-30T08:19:33.600" v="7" actId="20577"/>
        <pc:sldMkLst>
          <pc:docMk/>
          <pc:sldMk cId="3581932959" sldId="353"/>
        </pc:sldMkLst>
      </pc:sldChg>
      <pc:sldChg chg="modNotesTx">
        <pc:chgData name="Marianne Tønnessen" userId="e0bea8e9-3700-4a51-ad30-7fbbc1b60beb" providerId="ADAL" clId="{143F780D-532C-424D-B1B7-4636D33B95F9}" dt="2022-08-30T08:19:43.937" v="9" actId="20577"/>
        <pc:sldMkLst>
          <pc:docMk/>
          <pc:sldMk cId="4125153969" sldId="373"/>
        </pc:sldMkLst>
      </pc:sldChg>
      <pc:sldChg chg="modNotesTx">
        <pc:chgData name="Marianne Tønnessen" userId="e0bea8e9-3700-4a51-ad30-7fbbc1b60beb" providerId="ADAL" clId="{143F780D-532C-424D-B1B7-4636D33B95F9}" dt="2022-08-30T08:19:10.682" v="4" actId="20577"/>
        <pc:sldMkLst>
          <pc:docMk/>
          <pc:sldMk cId="1032489491" sldId="374"/>
        </pc:sldMkLst>
      </pc:sldChg>
      <pc:sldChg chg="modNotesTx">
        <pc:chgData name="Marianne Tønnessen" userId="e0bea8e9-3700-4a51-ad30-7fbbc1b60beb" providerId="ADAL" clId="{143F780D-532C-424D-B1B7-4636D33B95F9}" dt="2022-08-30T08:19:16.310" v="5" actId="20577"/>
        <pc:sldMkLst>
          <pc:docMk/>
          <pc:sldMk cId="884859807" sldId="375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646937044" sldId="378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2372180291" sldId="380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2341376108" sldId="381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1565716677" sldId="382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3165632691" sldId="383"/>
        </pc:sldMkLst>
      </pc:sldChg>
      <pc:sldChg chg="del">
        <pc:chgData name="Marianne Tønnessen" userId="e0bea8e9-3700-4a51-ad30-7fbbc1b60beb" providerId="ADAL" clId="{143F780D-532C-424D-B1B7-4636D33B95F9}" dt="2022-08-30T06:45:58.719" v="0" actId="2696"/>
        <pc:sldMkLst>
          <pc:docMk/>
          <pc:sldMk cId="15523064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2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4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3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1300643" rtl="0" eaLnBrk="1" latinLnBrk="0" hangingPunct="1"/>
            <a:endParaRPr lang="nb-NO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5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7"/>
            <a:ext cx="9752410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975241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22" indent="0" algn="ctr">
              <a:buNone/>
              <a:defRPr sz="2844"/>
            </a:lvl2pPr>
            <a:lvl3pPr marL="1300244" indent="0" algn="ctr">
              <a:buNone/>
              <a:defRPr sz="2560"/>
            </a:lvl3pPr>
            <a:lvl4pPr marL="1950366" indent="0" algn="ctr">
              <a:buNone/>
              <a:defRPr sz="2275"/>
            </a:lvl4pPr>
            <a:lvl5pPr marL="2600489" indent="0" algn="ctr">
              <a:buNone/>
              <a:defRPr sz="2275"/>
            </a:lvl5pPr>
            <a:lvl6pPr marL="3250611" indent="0" algn="ctr">
              <a:buNone/>
              <a:defRPr sz="2275"/>
            </a:lvl6pPr>
            <a:lvl7pPr marL="3900733" indent="0" algn="ctr">
              <a:buNone/>
              <a:defRPr sz="2275"/>
            </a:lvl7pPr>
            <a:lvl8pPr marL="4550855" indent="0" algn="ctr">
              <a:buNone/>
              <a:defRPr sz="2275"/>
            </a:lvl8pPr>
            <a:lvl9pPr marL="520097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A168874-69E8-42CF-AA27-55ADF47F82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8"/>
            <a:ext cx="9752410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C9DB12-43BF-4CD3-AC83-AF3617C81D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502B68A-0707-462F-BB3C-31F6B81B6C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168-89AC-47F1-9CAF-5ED69704886F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1" y="3492439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77879" y="3492439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9589" y="3492439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1" y="2374099"/>
            <a:ext cx="7517228" cy="664797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EE7-C144-49D7-B6B7-56853F4BFE69}" type="datetime1">
              <a:rPr lang="nb-NO" smtClean="0"/>
              <a:t>30.08.2022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849769" y="8705720"/>
            <a:ext cx="7404528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1" y="3492439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9589" y="3492439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1" y="2374099"/>
            <a:ext cx="7517229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4BEC-DE84-4D42-9536-EC1B035F50BF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9"/>
            <a:ext cx="751722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1271" y="0"/>
            <a:ext cx="846194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1709301"/>
            <a:ext cx="3643899" cy="132959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490BB5-CC72-4380-80D1-FC4345F349C5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9"/>
            <a:ext cx="364389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300321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C365CC-6113-45E1-A386-A27AE7854BDF}" type="datetime1">
              <a:rPr lang="nb-NO" smtClean="0"/>
              <a:t>30.08.2022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28780" y="8774300"/>
            <a:ext cx="2315206" cy="2743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4F3C721D-4730-4AFC-9136-34CE205CD9CD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728780" y="972000"/>
            <a:ext cx="1004400" cy="595972"/>
          </a:xfr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300321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8781" y="5597502"/>
            <a:ext cx="11525517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94DB8E-7BC1-4023-A2BA-7F835451575E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81" y="7956996"/>
            <a:ext cx="11525517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0C5D604-D529-4A24-B7E9-49AB5A2CBE6A}"/>
              </a:ext>
            </a:extLst>
          </p:cNvPr>
          <p:cNvSpPr>
            <a:spLocks noGrp="1" noChangeAspect="1"/>
          </p:cNvSpPr>
          <p:nvPr>
            <p:ph type="body" idx="17" hasCustomPrompt="1"/>
          </p:nvPr>
        </p:nvSpPr>
        <p:spPr>
          <a:xfrm>
            <a:off x="728780" y="972000"/>
            <a:ext cx="1004400" cy="595972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4C949171-7F90-405F-A731-B01915E86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780" y="8774300"/>
            <a:ext cx="2315206" cy="27433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8781" y="4517204"/>
            <a:ext cx="11525517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4845-C624-4C0E-9228-92ECE9E3DAD9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81" y="7956996"/>
            <a:ext cx="11525517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8781" y="3492439"/>
            <a:ext cx="5533327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20970" y="3492439"/>
            <a:ext cx="5533327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46F6-86E8-4613-B71F-20C7172822F7}" type="datetime1">
              <a:rPr lang="nb-NO" smtClean="0"/>
              <a:t>30.08.2022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8781" y="3492439"/>
            <a:ext cx="5533327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22" indent="0">
              <a:buNone/>
              <a:defRPr sz="2844" b="1"/>
            </a:lvl2pPr>
            <a:lvl3pPr marL="1300244" indent="0">
              <a:buNone/>
              <a:defRPr sz="2560" b="1"/>
            </a:lvl3pPr>
            <a:lvl4pPr marL="1950366" indent="0">
              <a:buNone/>
              <a:defRPr sz="2275" b="1"/>
            </a:lvl4pPr>
            <a:lvl5pPr marL="2600489" indent="0">
              <a:buNone/>
              <a:defRPr sz="2275" b="1"/>
            </a:lvl5pPr>
            <a:lvl6pPr marL="3250611" indent="0">
              <a:buNone/>
              <a:defRPr sz="2275" b="1"/>
            </a:lvl6pPr>
            <a:lvl7pPr marL="3900733" indent="0">
              <a:buNone/>
              <a:defRPr sz="2275" b="1"/>
            </a:lvl7pPr>
            <a:lvl8pPr marL="4550855" indent="0">
              <a:buNone/>
              <a:defRPr sz="2275" b="1"/>
            </a:lvl8pPr>
            <a:lvl9pPr marL="520097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8781" y="3954104"/>
            <a:ext cx="5533327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720970" y="3492439"/>
            <a:ext cx="5533327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22" indent="0">
              <a:buNone/>
              <a:defRPr sz="2844" b="1"/>
            </a:lvl2pPr>
            <a:lvl3pPr marL="1300244" indent="0">
              <a:buNone/>
              <a:defRPr sz="2560" b="1"/>
            </a:lvl3pPr>
            <a:lvl4pPr marL="1950366" indent="0">
              <a:buNone/>
              <a:defRPr sz="2275" b="1"/>
            </a:lvl4pPr>
            <a:lvl5pPr marL="2600489" indent="0">
              <a:buNone/>
              <a:defRPr sz="2275" b="1"/>
            </a:lvl5pPr>
            <a:lvl6pPr marL="3250611" indent="0">
              <a:buNone/>
              <a:defRPr sz="2275" b="1"/>
            </a:lvl6pPr>
            <a:lvl7pPr marL="3900733" indent="0">
              <a:buNone/>
              <a:defRPr sz="2275" b="1"/>
            </a:lvl7pPr>
            <a:lvl8pPr marL="4550855" indent="0">
              <a:buNone/>
              <a:defRPr sz="2275" b="1"/>
            </a:lvl8pPr>
            <a:lvl9pPr marL="520097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720970" y="3954104"/>
            <a:ext cx="5533327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571-62AC-4168-93E7-074D1EBC469A}" type="datetime1">
              <a:rPr lang="nb-NO" smtClean="0"/>
              <a:t>30.08.2022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41ED-1D04-400C-8F44-C1C6FD16A9FC}" type="datetime1">
              <a:rPr lang="nb-NO" smtClean="0"/>
              <a:t>30.08.2022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963897"/>
            <a:ext cx="7403862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79" y="5489579"/>
            <a:ext cx="740386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22" indent="0" algn="ctr">
              <a:buNone/>
              <a:defRPr sz="2844"/>
            </a:lvl2pPr>
            <a:lvl3pPr marL="1300244" indent="0" algn="ctr">
              <a:buNone/>
              <a:defRPr sz="2560"/>
            </a:lvl3pPr>
            <a:lvl4pPr marL="1950366" indent="0" algn="ctr">
              <a:buNone/>
              <a:defRPr sz="2275"/>
            </a:lvl4pPr>
            <a:lvl5pPr marL="2600489" indent="0" algn="ctr">
              <a:buNone/>
              <a:defRPr sz="2275"/>
            </a:lvl5pPr>
            <a:lvl6pPr marL="3250611" indent="0" algn="ctr">
              <a:buNone/>
              <a:defRPr sz="2275"/>
            </a:lvl6pPr>
            <a:lvl7pPr marL="3900733" indent="0" algn="ctr">
              <a:buNone/>
              <a:defRPr sz="2275"/>
            </a:lvl7pPr>
            <a:lvl8pPr marL="4550855" indent="0" algn="ctr">
              <a:buNone/>
              <a:defRPr sz="2275"/>
            </a:lvl8pPr>
            <a:lvl9pPr marL="520097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56AEFD68-1AB6-4944-8657-62F9425F3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73D6DA-9AC5-47A1-86D0-1A3A562C9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1" y="2448308"/>
            <a:ext cx="7403862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6C70F6D-1285-4BE0-AC7A-6EB5FA952D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56116A8-437D-47EB-824F-ED46C7A356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 userDrawn="1">
          <p15:clr>
            <a:srgbClr val="FBAE40"/>
          </p15:clr>
        </p15:guide>
        <p15:guide id="2" pos="409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793-68FE-4D36-8E38-A4D6F55E9574}" type="datetime1">
              <a:rPr lang="nb-NO" smtClean="0"/>
              <a:t>30.08.2022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2" y="2862297"/>
            <a:ext cx="5441555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2" y="5489579"/>
            <a:ext cx="5441555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22" indent="0" algn="ctr">
              <a:buNone/>
              <a:defRPr sz="2844"/>
            </a:lvl2pPr>
            <a:lvl3pPr marL="1300244" indent="0" algn="ctr">
              <a:buNone/>
              <a:defRPr sz="2560"/>
            </a:lvl3pPr>
            <a:lvl4pPr marL="1950366" indent="0" algn="ctr">
              <a:buNone/>
              <a:defRPr sz="2275"/>
            </a:lvl4pPr>
            <a:lvl5pPr marL="2600489" indent="0" algn="ctr">
              <a:buNone/>
              <a:defRPr sz="2275"/>
            </a:lvl5pPr>
            <a:lvl6pPr marL="3250611" indent="0" algn="ctr">
              <a:buNone/>
              <a:defRPr sz="2275"/>
            </a:lvl6pPr>
            <a:lvl7pPr marL="3900733" indent="0" algn="ctr">
              <a:buNone/>
              <a:defRPr sz="2275"/>
            </a:lvl7pPr>
            <a:lvl8pPr marL="4550855" indent="0" algn="ctr">
              <a:buNone/>
              <a:defRPr sz="2275"/>
            </a:lvl8pPr>
            <a:lvl9pPr marL="520097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8179" y="0"/>
            <a:ext cx="6505034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4F743AE-3213-4DBA-9AFA-2D8331A38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69CC1ED9-F89A-4749-80B4-FBEB784D6D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2" y="2448308"/>
            <a:ext cx="5441555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9021EA5-D474-4955-802D-73F319872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F7DCEC-5612-499F-92CF-BF71B2E92B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7"/>
            <a:ext cx="9752410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975241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22" indent="0" algn="ctr">
              <a:buNone/>
              <a:defRPr sz="2844"/>
            </a:lvl2pPr>
            <a:lvl3pPr marL="1300244" indent="0" algn="ctr">
              <a:buNone/>
              <a:defRPr sz="2560"/>
            </a:lvl3pPr>
            <a:lvl4pPr marL="1950366" indent="0" algn="ctr">
              <a:buNone/>
              <a:defRPr sz="2275"/>
            </a:lvl4pPr>
            <a:lvl5pPr marL="2600489" indent="0" algn="ctr">
              <a:buNone/>
              <a:defRPr sz="2275"/>
            </a:lvl5pPr>
            <a:lvl6pPr marL="3250611" indent="0" algn="ctr">
              <a:buNone/>
              <a:defRPr sz="2275"/>
            </a:lvl6pPr>
            <a:lvl7pPr marL="3900733" indent="0" algn="ctr">
              <a:buNone/>
              <a:defRPr sz="2275"/>
            </a:lvl7pPr>
            <a:lvl8pPr marL="4550855" indent="0" algn="ctr">
              <a:buNone/>
              <a:defRPr sz="2275"/>
            </a:lvl8pPr>
            <a:lvl9pPr marL="520097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599099" y="972125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E6E62503-C773-4F01-A7FB-369ED457D2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47F3C5F6-E329-4431-B4B7-30DFC53A5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8"/>
            <a:ext cx="9752410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8A7AA31-00D0-4A32-9E81-0D1D2F193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2E5CE61-7A39-4507-9DAB-8A8D36A69C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2" y="2963897"/>
            <a:ext cx="740411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2" y="5489579"/>
            <a:ext cx="740411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22" indent="0" algn="ctr">
              <a:buNone/>
              <a:defRPr sz="2844"/>
            </a:lvl2pPr>
            <a:lvl3pPr marL="1300244" indent="0" algn="ctr">
              <a:buNone/>
              <a:defRPr sz="2560"/>
            </a:lvl3pPr>
            <a:lvl4pPr marL="1950366" indent="0" algn="ctr">
              <a:buNone/>
              <a:defRPr sz="2275"/>
            </a:lvl4pPr>
            <a:lvl5pPr marL="2600489" indent="0" algn="ctr">
              <a:buNone/>
              <a:defRPr sz="2275"/>
            </a:lvl5pPr>
            <a:lvl6pPr marL="3250611" indent="0" algn="ctr">
              <a:buNone/>
              <a:defRPr sz="2275"/>
            </a:lvl6pPr>
            <a:lvl7pPr marL="3900733" indent="0" algn="ctr">
              <a:buNone/>
              <a:defRPr sz="2275"/>
            </a:lvl7pPr>
            <a:lvl8pPr marL="4550855" indent="0" algn="ctr">
              <a:buNone/>
              <a:defRPr sz="2275"/>
            </a:lvl8pPr>
            <a:lvl9pPr marL="520097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555D9F2F-2DE6-4E59-9B40-9AD08CEE7A3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81220" y="972125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DA6E1E23-876D-4C45-86AA-9E40FFE4B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CC90310-43C6-4A82-9274-3D8154CB84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2" y="2448308"/>
            <a:ext cx="7404119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4B991E-EF8F-4B26-9D2E-D64E067A7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003" y="598572"/>
            <a:ext cx="1716176" cy="119998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0CFC26E-FA5B-4AE5-9DFA-5E23AA776E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862297"/>
            <a:ext cx="5441812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544181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22" indent="0" algn="ctr">
              <a:buNone/>
              <a:defRPr sz="2844"/>
            </a:lvl2pPr>
            <a:lvl3pPr marL="1300244" indent="0" algn="ctr">
              <a:buNone/>
              <a:defRPr sz="2560"/>
            </a:lvl3pPr>
            <a:lvl4pPr marL="1950366" indent="0" algn="ctr">
              <a:buNone/>
              <a:defRPr sz="2275"/>
            </a:lvl4pPr>
            <a:lvl5pPr marL="2600489" indent="0" algn="ctr">
              <a:buNone/>
              <a:defRPr sz="2275"/>
            </a:lvl5pPr>
            <a:lvl6pPr marL="3250611" indent="0" algn="ctr">
              <a:buNone/>
              <a:defRPr sz="2275"/>
            </a:lvl6pPr>
            <a:lvl7pPr marL="3900733" indent="0" algn="ctr">
              <a:buNone/>
              <a:defRPr sz="2275"/>
            </a:lvl7pPr>
            <a:lvl8pPr marL="4550855" indent="0" algn="ctr">
              <a:buNone/>
              <a:defRPr sz="2275"/>
            </a:lvl8pPr>
            <a:lvl9pPr marL="520097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8179" y="0"/>
            <a:ext cx="6505034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CF733780-A5D9-4577-B364-7E02673A20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8912" y="972125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08F115A3-219E-4874-8272-5FE8EE3D75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E74EB5A3-D8BB-44C5-A6AD-2C86B690D4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8"/>
            <a:ext cx="5441812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22749E-4AF8-45EE-BF26-C510C63E6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0476B0D-C22B-44BB-BCDB-B0CDA507FF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1" y="4528156"/>
            <a:ext cx="11525517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5F2B-2B9B-42C7-AAE9-9CE27CA788BE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96CEC8-3C62-4474-A312-CC3E76B5A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09CA2A9-4422-46AB-99FB-70B94B62D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2641-18EC-4C91-9D6B-272CBD9A1F0C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1" y="5560926"/>
            <a:ext cx="11525517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199-3A84-40F7-9015-D209F6C135CC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608576-E7C5-4D60-A5DF-0A9F80847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34A8732-D021-458D-ABE7-78F57C28C4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8781" y="2374099"/>
            <a:ext cx="11525517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8781" y="3492439"/>
            <a:ext cx="11525517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24490" y="8705720"/>
            <a:ext cx="80975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D390A5AC-821F-49D9-BC27-445D3F490CCF}" type="datetime1">
              <a:rPr lang="nb-NO" smtClean="0"/>
              <a:t>30.08.2022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842605" y="8705720"/>
            <a:ext cx="7404528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492436" y="8705720"/>
            <a:ext cx="329358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7170184-DEF8-4F46-97F1-AE64C678A51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0282" y="784383"/>
            <a:ext cx="1384848" cy="96831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2013B23-EAA3-4F57-93F8-56CE9397C62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" y="8442952"/>
            <a:ext cx="2619627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2" r:id="rId4"/>
    <p:sldLayoutId id="2147483666" r:id="rId5"/>
    <p:sldLayoutId id="2147483667" r:id="rId6"/>
    <p:sldLayoutId id="2147483651" r:id="rId7"/>
    <p:sldLayoutId id="2147483650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57" r:id="rId14"/>
    <p:sldLayoutId id="2147483671" r:id="rId15"/>
    <p:sldLayoutId id="2147483670" r:id="rId16"/>
    <p:sldLayoutId id="2147483652" r:id="rId17"/>
    <p:sldLayoutId id="2147483653" r:id="rId18"/>
    <p:sldLayoutId id="2147483654" r:id="rId19"/>
    <p:sldLayoutId id="2147483655" r:id="rId20"/>
  </p:sldLayoutIdLst>
  <p:hf sldNum="0" hdr="0" dt="0"/>
  <p:txStyles>
    <p:titleStyle>
      <a:lvl1pPr algn="l" defTabSz="1300244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1" indent="-325061" algn="l" defTabSz="130024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22" indent="-325061" algn="l" defTabSz="1300244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75182" indent="-325061" algn="l" defTabSz="1300244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44" indent="-325061" algn="l" defTabSz="1300244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04" indent="-325061" algn="l" defTabSz="1300244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672" indent="-325061" algn="l" defTabSz="130024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794" indent="-325061" algn="l" defTabSz="130024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5916" indent="-325061" algn="l" defTabSz="130024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038" indent="-325061" algn="l" defTabSz="130024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22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44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66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489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11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33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855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0977" algn="l" defTabSz="130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Et bilde som inneholder gulv, innendørs, sofa, sete&#10;&#10;Automatisk generert beskrivelse">
            <a:extLst>
              <a:ext uri="{FF2B5EF4-FFF2-40B4-BE49-F238E27FC236}">
                <a16:creationId xmlns:a16="http://schemas.microsoft.com/office/drawing/2014/main" id="{3BF6EF78-C28F-405C-ADA8-40321354928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27872"/>
          <a:stretch/>
        </p:blipFill>
        <p:spPr>
          <a:xfrm>
            <a:off x="5899800" y="1069326"/>
            <a:ext cx="7103413" cy="7613365"/>
          </a:xfr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9B14930A-0011-EB79-66B0-7DF8544B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79" y="2901696"/>
            <a:ext cx="5004100" cy="2737793"/>
          </a:xfrm>
        </p:spPr>
        <p:txBody>
          <a:bodyPr>
            <a:normAutofit fontScale="90000"/>
          </a:bodyPr>
          <a:lstStyle/>
          <a:p>
            <a:r>
              <a:rPr lang="nb-NO" sz="5400" dirty="0">
                <a:latin typeface="Arial" panose="020B0604020202020204" pitchFamily="34" charset="0"/>
                <a:cs typeface="Arial" panose="020B0604020202020204" pitchFamily="34" charset="0"/>
              </a:rPr>
              <a:t>Hva korona og innvandring har betydd for flytting i Norge og Nordland</a:t>
            </a:r>
            <a:endParaRPr lang="en-US" sz="54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5F1FAB8-5ED7-4C3A-A564-9BE50787E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6400800"/>
            <a:ext cx="6268369" cy="2281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Presentasjon</a:t>
            </a:r>
            <a:r>
              <a:rPr lang="en-US" dirty="0"/>
              <a:t> på konferansen </a:t>
            </a:r>
            <a:br>
              <a:rPr lang="en-US" dirty="0"/>
            </a:br>
            <a:r>
              <a:rPr lang="en-US" i="1" dirty="0" err="1"/>
              <a:t>Tilflytting</a:t>
            </a:r>
            <a:r>
              <a:rPr lang="en-US" i="1" dirty="0"/>
              <a:t> og rekruttering</a:t>
            </a:r>
            <a:br>
              <a:rPr lang="en-US" i="1" dirty="0"/>
            </a:br>
            <a:r>
              <a:rPr lang="en-US" dirty="0"/>
              <a:t>i Mo i Rana 30. august 2022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Marianne Tønnessen, NIBR</a:t>
            </a:r>
          </a:p>
        </p:txBody>
      </p:sp>
    </p:spTree>
    <p:extLst>
      <p:ext uri="{BB962C8B-B14F-4D97-AF65-F5344CB8AC3E}">
        <p14:creationId xmlns:p14="http://schemas.microsoft.com/office/powerpoint/2010/main" val="209108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32CEADF-C0C7-4EB6-878C-9C13BCCC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" y="2543036"/>
            <a:ext cx="12821173" cy="56697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FF8C01B-2168-4197-B7C0-C596CF4BAFE6}"/>
              </a:ext>
            </a:extLst>
          </p:cNvPr>
          <p:cNvSpPr txBox="1"/>
          <p:nvPr/>
        </p:nvSpPr>
        <p:spPr>
          <a:xfrm>
            <a:off x="1250107" y="8117014"/>
            <a:ext cx="11209842" cy="299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4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Del av Oslo </a:t>
            </a:r>
            <a:r>
              <a:rPr lang="en-US" sz="1349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US" sz="134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og </a:t>
            </a:r>
            <a:r>
              <a:rPr lang="en-US" sz="1349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arbeidsmarkedsregion</a:t>
            </a:r>
            <a:r>
              <a:rPr lang="en-US" sz="134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** og </a:t>
            </a:r>
            <a:r>
              <a:rPr lang="en-US" sz="1349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tettstedet</a:t>
            </a:r>
            <a:r>
              <a:rPr lang="en-US" sz="134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Oslo </a:t>
            </a:r>
            <a:r>
              <a:rPr lang="en-US" sz="1349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dekker</a:t>
            </a:r>
            <a:r>
              <a:rPr lang="en-US" sz="134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349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deler</a:t>
            </a:r>
            <a:r>
              <a:rPr lang="en-US" sz="134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av) </a:t>
            </a:r>
            <a:r>
              <a:rPr lang="en-US" sz="1349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kommunen</a:t>
            </a:r>
            <a:r>
              <a:rPr lang="en-US" sz="134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b-NO" sz="134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419C0FE9-BA3F-448B-8EAE-D6E5155672B1}"/>
              </a:ext>
            </a:extLst>
          </p:cNvPr>
          <p:cNvSpPr txBox="1">
            <a:spLocks/>
          </p:cNvSpPr>
          <p:nvPr/>
        </p:nvSpPr>
        <p:spPr>
          <a:xfrm>
            <a:off x="2552700" y="723901"/>
            <a:ext cx="9701597" cy="11429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Hvor flyttet de? </a:t>
            </a:r>
            <a:r>
              <a:rPr lang="nb-NO" sz="3600" b="0"/>
              <a:t>(inkl. utflytterne i 2021)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95827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B60FF2-952D-4EBA-8488-F98982303B63}"/>
              </a:ext>
            </a:extLst>
          </p:cNvPr>
          <p:cNvSpPr/>
          <p:nvPr/>
        </p:nvSpPr>
        <p:spPr>
          <a:xfrm>
            <a:off x="8570793" y="2235642"/>
            <a:ext cx="3070961" cy="48586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960476-19F9-4593-8350-996B8435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894531"/>
            <a:ext cx="9853997" cy="834622"/>
          </a:xfrm>
        </p:spPr>
        <p:txBody>
          <a:bodyPr/>
          <a:lstStyle/>
          <a:p>
            <a:r>
              <a:rPr lang="nb-NO" dirty="0"/>
              <a:t>Nyeste oppdateringer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397A4AC-B7F0-49B6-91C9-A73A07ACA5E9}"/>
              </a:ext>
            </a:extLst>
          </p:cNvPr>
          <p:cNvSpPr txBox="1"/>
          <p:nvPr/>
        </p:nvSpPr>
        <p:spPr>
          <a:xfrm>
            <a:off x="3904971" y="8206833"/>
            <a:ext cx="8349326" cy="118535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342755" indent="-342755">
              <a:buFont typeface="Arial" panose="020B0604020202020204" pitchFamily="34" charset="0"/>
              <a:buChar char="•"/>
            </a:pPr>
            <a:r>
              <a:rPr lang="nb-NO" sz="2800" dirty="0"/>
              <a:t>Utflyttingen fra Oslo tilbake på før-pandemi-nivå?</a:t>
            </a:r>
          </a:p>
          <a:p>
            <a:pPr marL="342755" indent="-342755">
              <a:buFont typeface="Arial" panose="020B0604020202020204" pitchFamily="34" charset="0"/>
              <a:buChar char="•"/>
            </a:pPr>
            <a:r>
              <a:rPr lang="nb-NO" sz="2800" dirty="0"/>
              <a:t>Merkelig lite endring i </a:t>
            </a:r>
            <a:r>
              <a:rPr lang="nb-NO" sz="2800" i="1" dirty="0"/>
              <a:t>innflyttingen</a:t>
            </a:r>
            <a:r>
              <a:rPr lang="nb-NO" sz="2800" dirty="0"/>
              <a:t> til Oslo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4127B4A-2A79-457E-A0CF-70540F39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51" y="2057286"/>
            <a:ext cx="11220009" cy="63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E960476-19F9-4593-8350-996B8435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0" y="906030"/>
            <a:ext cx="8923617" cy="1332203"/>
          </a:xfrm>
        </p:spPr>
        <p:txBody>
          <a:bodyPr>
            <a:noAutofit/>
          </a:bodyPr>
          <a:lstStyle/>
          <a:p>
            <a:r>
              <a:rPr lang="nb-NO" dirty="0"/>
              <a:t>Oppsummert: </a:t>
            </a:r>
            <a:br>
              <a:rPr lang="nb-NO" dirty="0"/>
            </a:br>
            <a:r>
              <a:rPr lang="nb-NO" dirty="0"/>
              <a:t>‘Koronaflukten’ fra Oslo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397A4AC-B7F0-49B6-91C9-A73A07ACA5E9}"/>
              </a:ext>
            </a:extLst>
          </p:cNvPr>
          <p:cNvSpPr txBox="1"/>
          <p:nvPr/>
        </p:nvSpPr>
        <p:spPr>
          <a:xfrm>
            <a:off x="1064526" y="2361063"/>
            <a:ext cx="10929000" cy="485860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342755" indent="-342755">
              <a:buFont typeface="Arial" panose="020B0604020202020204" pitchFamily="34" charset="0"/>
              <a:buChar char="•"/>
            </a:pPr>
            <a:r>
              <a:rPr lang="nb-NO" sz="2800" dirty="0"/>
              <a:t>Det var spesielt høy utflytting fra Oslo til resten av landet i 2020 og 2021, og ikke minst blant folk med typiske hjemmekontoryrker</a:t>
            </a:r>
            <a:br>
              <a:rPr lang="nb-NO" sz="2800" dirty="0"/>
            </a:br>
            <a:endParaRPr lang="nb-NO" sz="2800" dirty="0"/>
          </a:p>
          <a:p>
            <a:pPr marL="342755" indent="-342755">
              <a:buFont typeface="Arial" panose="020B0604020202020204" pitchFamily="34" charset="0"/>
              <a:buChar char="•"/>
            </a:pPr>
            <a:r>
              <a:rPr lang="nb-NO" sz="2800" dirty="0"/>
              <a:t>MEN </a:t>
            </a:r>
          </a:p>
          <a:p>
            <a:pPr marL="993076" lvl="1" indent="-342755">
              <a:buFont typeface="Arial" panose="020B0604020202020204" pitchFamily="34" charset="0"/>
              <a:buChar char="•"/>
            </a:pPr>
            <a:r>
              <a:rPr lang="nb-NO" sz="2800" dirty="0"/>
              <a:t>De fleste flyttet nokså kort (selv om antallet som flyttet til Nordland også økte med ca 100)</a:t>
            </a:r>
          </a:p>
          <a:p>
            <a:pPr marL="993076" lvl="1" indent="-342755">
              <a:buFont typeface="Arial" panose="020B0604020202020204" pitchFamily="34" charset="0"/>
              <a:buChar char="•"/>
            </a:pPr>
            <a:r>
              <a:rPr lang="nb-NO" sz="2800" dirty="0"/>
              <a:t>Tall så langt i 2022 tyder på at utflyttingen fra Oslo er tilbake på før-pandemi-nivå</a:t>
            </a:r>
            <a:br>
              <a:rPr lang="nb-NO" sz="2800" dirty="0"/>
            </a:br>
            <a:endParaRPr lang="nb-NO" sz="2800" dirty="0"/>
          </a:p>
          <a:p>
            <a:pPr marL="342755" indent="-342755">
              <a:buFont typeface="Arial" panose="020B0604020202020204" pitchFamily="34" charset="0"/>
              <a:buChar char="•"/>
            </a:pPr>
            <a:r>
              <a:rPr lang="nb-NO" sz="2800" dirty="0"/>
              <a:t>Hva skjer framover? </a:t>
            </a:r>
            <a:br>
              <a:rPr lang="nb-NO" sz="2800" dirty="0"/>
            </a:br>
            <a:r>
              <a:rPr lang="nb-NO" sz="2800" dirty="0"/>
              <a:t>To viktige faktorer: Boligprisene og hjemmekontor-mulighetene</a:t>
            </a:r>
          </a:p>
        </p:txBody>
      </p:sp>
    </p:spTree>
    <p:extLst>
      <p:ext uri="{BB962C8B-B14F-4D97-AF65-F5344CB8AC3E}">
        <p14:creationId xmlns:p14="http://schemas.microsoft.com/office/powerpoint/2010/main" val="41251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6">
            <a:extLst>
              <a:ext uri="{FF2B5EF4-FFF2-40B4-BE49-F238E27FC236}">
                <a16:creationId xmlns:a16="http://schemas.microsoft.com/office/drawing/2014/main" id="{7B395921-DD3B-476B-9CA9-388C61798559}"/>
              </a:ext>
            </a:extLst>
          </p:cNvPr>
          <p:cNvSpPr txBox="1">
            <a:spLocks/>
          </p:cNvSpPr>
          <p:nvPr/>
        </p:nvSpPr>
        <p:spPr>
          <a:xfrm>
            <a:off x="728780" y="2547350"/>
            <a:ext cx="4109920" cy="37391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98" dirty="0"/>
              <a:t>Del 2: </a:t>
            </a:r>
            <a:r>
              <a:rPr lang="en-US" sz="4498" dirty="0" err="1"/>
              <a:t>Innvandrernes</a:t>
            </a:r>
            <a:r>
              <a:rPr lang="en-US" sz="4498" dirty="0"/>
              <a:t> flyttemønstre</a:t>
            </a:r>
            <a:br>
              <a:rPr lang="en-US" dirty="0"/>
            </a:br>
            <a:br>
              <a:rPr lang="en-US" sz="2999" dirty="0"/>
            </a:br>
            <a:r>
              <a:rPr lang="en-US" sz="2699" b="0" dirty="0" err="1"/>
              <a:t>Forskjeller</a:t>
            </a:r>
            <a:r>
              <a:rPr lang="en-US" sz="2699" b="0" dirty="0"/>
              <a:t> </a:t>
            </a:r>
            <a:r>
              <a:rPr lang="en-US" sz="2699" b="0" dirty="0" err="1"/>
              <a:t>mellom</a:t>
            </a:r>
            <a:r>
              <a:rPr lang="en-US" sz="2699" b="0" dirty="0"/>
              <a:t> </a:t>
            </a:r>
            <a:r>
              <a:rPr lang="en-US" sz="2699" b="0" dirty="0" err="1"/>
              <a:t>grupper</a:t>
            </a:r>
            <a:r>
              <a:rPr lang="en-US" sz="2699" b="0" dirty="0"/>
              <a:t> av </a:t>
            </a:r>
            <a:r>
              <a:rPr lang="en-US" sz="2699" b="0" dirty="0" err="1"/>
              <a:t>innvandrere</a:t>
            </a:r>
            <a:r>
              <a:rPr lang="en-US" sz="2699" b="0" dirty="0"/>
              <a:t>, og </a:t>
            </a:r>
            <a:r>
              <a:rPr lang="en-US" sz="2699" b="0" dirty="0" err="1"/>
              <a:t>mellom</a:t>
            </a:r>
            <a:r>
              <a:rPr lang="en-US" sz="2699" b="0" dirty="0"/>
              <a:t> </a:t>
            </a:r>
            <a:r>
              <a:rPr lang="en-US" sz="2699" b="0" dirty="0" err="1"/>
              <a:t>innvandrere</a:t>
            </a:r>
            <a:r>
              <a:rPr lang="en-US" sz="2699" b="0" dirty="0"/>
              <a:t> og </a:t>
            </a:r>
            <a:r>
              <a:rPr lang="en-US" sz="2699" b="0" dirty="0" err="1"/>
              <a:t>innfødte</a:t>
            </a:r>
            <a:br>
              <a:rPr lang="en-US" sz="1799" dirty="0"/>
            </a:br>
            <a:endParaRPr lang="nb-NO" sz="1799" dirty="0"/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9FE86FA3-9171-4991-AE6B-265FCB50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r="9410"/>
          <a:stretch/>
        </p:blipFill>
        <p:spPr>
          <a:xfrm>
            <a:off x="5108457" y="1218612"/>
            <a:ext cx="7894757" cy="73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A0FF78F-F17A-4C3E-88C0-A88D64B952B6}"/>
              </a:ext>
            </a:extLst>
          </p:cNvPr>
          <p:cNvSpPr txBox="1"/>
          <p:nvPr/>
        </p:nvSpPr>
        <p:spPr>
          <a:xfrm>
            <a:off x="2314076" y="2961562"/>
            <a:ext cx="7484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>
                <a:solidFill>
                  <a:schemeClr val="bg1">
                    <a:lumMod val="65000"/>
                  </a:schemeClr>
                </a:solidFill>
              </a:rPr>
              <a:t>«Innvandring sørger for befolkningsvekst i distriktskommunene»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AA62608-0707-4EF2-8319-C3ED694F39E3}"/>
              </a:ext>
            </a:extLst>
          </p:cNvPr>
          <p:cNvSpPr txBox="1"/>
          <p:nvPr/>
        </p:nvSpPr>
        <p:spPr>
          <a:xfrm rot="20007174">
            <a:off x="7167176" y="5209737"/>
            <a:ext cx="3235800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6000" dirty="0">
                <a:solidFill>
                  <a:srgbClr val="C00000"/>
                </a:solidFill>
                <a:latin typeface="Stencil" panose="040409050D0802020404" pitchFamily="82" charset="0"/>
              </a:rPr>
              <a:t>FAKTA?</a:t>
            </a:r>
          </a:p>
        </p:txBody>
      </p:sp>
    </p:spTree>
    <p:extLst>
      <p:ext uri="{BB962C8B-B14F-4D97-AF65-F5344CB8AC3E}">
        <p14:creationId xmlns:p14="http://schemas.microsoft.com/office/powerpoint/2010/main" val="39856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74FFD7E7-9866-4311-82CF-25B56ECBFE7B}"/>
              </a:ext>
            </a:extLst>
          </p:cNvPr>
          <p:cNvGraphicFramePr>
            <a:graphicFrameLocks noGrp="1"/>
          </p:cNvGraphicFramePr>
          <p:nvPr/>
        </p:nvGraphicFramePr>
        <p:xfrm>
          <a:off x="155772" y="639768"/>
          <a:ext cx="12691668" cy="8782356"/>
        </p:xfrm>
        <a:graphic>
          <a:graphicData uri="http://schemas.openxmlformats.org/drawingml/2006/table">
            <a:tbl>
              <a:tblPr>
                <a:tableStyleId>{5F0DDD49-8066-4352-B6B5-FC1A8E5854EA}</a:tableStyleId>
              </a:tblPr>
              <a:tblGrid>
                <a:gridCol w="1368228">
                  <a:extLst>
                    <a:ext uri="{9D8B030D-6E8A-4147-A177-3AD203B41FA5}">
                      <a16:colId xmlns:a16="http://schemas.microsoft.com/office/drawing/2014/main" val="30925755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29461974"/>
                    </a:ext>
                  </a:extLst>
                </a:gridCol>
                <a:gridCol w="2437777">
                  <a:extLst>
                    <a:ext uri="{9D8B030D-6E8A-4147-A177-3AD203B41FA5}">
                      <a16:colId xmlns:a16="http://schemas.microsoft.com/office/drawing/2014/main" val="3282956079"/>
                    </a:ext>
                  </a:extLst>
                </a:gridCol>
                <a:gridCol w="699869">
                  <a:extLst>
                    <a:ext uri="{9D8B030D-6E8A-4147-A177-3AD203B41FA5}">
                      <a16:colId xmlns:a16="http://schemas.microsoft.com/office/drawing/2014/main" val="3484459836"/>
                    </a:ext>
                  </a:extLst>
                </a:gridCol>
                <a:gridCol w="265954">
                  <a:extLst>
                    <a:ext uri="{9D8B030D-6E8A-4147-A177-3AD203B41FA5}">
                      <a16:colId xmlns:a16="http://schemas.microsoft.com/office/drawing/2014/main" val="187399125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04168803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233910903"/>
                    </a:ext>
                  </a:extLst>
                </a:gridCol>
                <a:gridCol w="2332415">
                  <a:extLst>
                    <a:ext uri="{9D8B030D-6E8A-4147-A177-3AD203B41FA5}">
                      <a16:colId xmlns:a16="http://schemas.microsoft.com/office/drawing/2014/main" val="481832308"/>
                    </a:ext>
                  </a:extLst>
                </a:gridCol>
                <a:gridCol w="1040825">
                  <a:extLst>
                    <a:ext uri="{9D8B030D-6E8A-4147-A177-3AD203B41FA5}">
                      <a16:colId xmlns:a16="http://schemas.microsoft.com/office/drawing/2014/main" val="2678092017"/>
                    </a:ext>
                  </a:extLst>
                </a:gridCol>
              </a:tblGrid>
              <a:tr h="329472">
                <a:tc>
                  <a:txBody>
                    <a:bodyPr/>
                    <a:lstStyle/>
                    <a:p>
                      <a:pPr algn="l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2200" b="1" u="none" strike="noStrike" dirty="0">
                          <a:effectLst/>
                        </a:rPr>
                        <a:t>Netto innenlandsk flytting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2200" b="1" u="none" strike="noStrike" dirty="0">
                          <a:effectLst/>
                        </a:rPr>
                        <a:t>Netto innenlandsk flytting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54386"/>
                  </a:ext>
                </a:extLst>
              </a:tr>
              <a:tr h="1070916">
                <a:tc>
                  <a:txBody>
                    <a:bodyPr/>
                    <a:lstStyle/>
                    <a:p>
                      <a:pPr algn="l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b="1" u="none" strike="noStrike" dirty="0">
                          <a:effectLst/>
                        </a:rPr>
                        <a:t>Netto-inn-vandring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Innvandrere og norskfødte med innvandrerforeldre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Øvrig bef.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b="1" u="none" strike="noStrike" dirty="0">
                          <a:effectLst/>
                        </a:rPr>
                        <a:t>Netto-inn-vandring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Innvandrere og norskfødte med innvandrerforeldre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Øvrig bef.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685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Bodø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239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-145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-79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Gildeskål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-12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-5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78231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Narvik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60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-156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-7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Beiarn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6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-3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13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4000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Bindal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15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Saltdal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-2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7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54129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Sømna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8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 dirty="0">
                          <a:effectLst/>
                        </a:rPr>
                        <a:t>Fauske - </a:t>
                      </a:r>
                      <a:r>
                        <a:rPr lang="nb-NO" sz="2200" u="none" strike="noStrike" dirty="0" err="1">
                          <a:effectLst/>
                        </a:rPr>
                        <a:t>Fuosko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22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-40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92445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Brønnøy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36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-32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-39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Sørfold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7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-5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-26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95131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Vega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-11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11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Steigen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-8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-13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34989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Vevelstad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3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-1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Lødingen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-6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7500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 dirty="0">
                          <a:effectLst/>
                        </a:rPr>
                        <a:t>Herøy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29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-6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6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Evenes -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89749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Alstahaug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40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-52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-36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nb-NO" sz="2200" b="1" u="none" strike="noStrike" dirty="0" err="1">
                          <a:effectLst/>
                        </a:rPr>
                        <a:t>Evenássi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22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68498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Leirfjord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12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-17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 dirty="0">
                          <a:effectLst/>
                        </a:rPr>
                        <a:t>Røst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-5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-5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29684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Vefsn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64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-53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 dirty="0">
                          <a:effectLst/>
                        </a:rPr>
                        <a:t>Værøy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-5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-14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86191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Grane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14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 dirty="0">
                          <a:effectLst/>
                        </a:rPr>
                        <a:t>Flakstad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21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26985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Hattfjelldal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6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Vestvågøy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63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-30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277438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Dønna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20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Vågan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125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-49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-14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81512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Nesna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19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-26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Hadsel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92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-53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4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002241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Hemnes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2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Bø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9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17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08137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Rana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60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-39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Øksnes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49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57005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Lurøy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-5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Sortland - Suortá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-43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-40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62592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Træna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10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-4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Andøy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-20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7351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Rødøy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-3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1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-48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>
                          <a:effectLst/>
                        </a:rPr>
                        <a:t>Moskenes</a:t>
                      </a:r>
                      <a:endParaRPr lang="nb-N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-16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-19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808323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 dirty="0">
                          <a:effectLst/>
                        </a:rPr>
                        <a:t>Meløy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20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-5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-36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b="1" u="none" strike="noStrike" dirty="0">
                          <a:effectLst/>
                        </a:rPr>
                        <a:t>Hamarøy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34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>
                          <a:effectLst/>
                        </a:rPr>
                        <a:t>-13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200" u="none" strike="noStrike" dirty="0">
                          <a:effectLst/>
                        </a:rPr>
                        <a:t>-8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79056"/>
                  </a:ext>
                </a:extLst>
              </a:tr>
            </a:tbl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739D36A-8358-459B-9B54-1CCE280FFAAA}"/>
              </a:ext>
            </a:extLst>
          </p:cNvPr>
          <p:cNvSpPr txBox="1"/>
          <p:nvPr/>
        </p:nvSpPr>
        <p:spPr>
          <a:xfrm>
            <a:off x="272650" y="116548"/>
            <a:ext cx="1238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Ulike flyttetall for Nordlands kommuner, 2021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86B3DB4-A1BC-45FC-99B1-15DB5D2A5F06}"/>
              </a:ext>
            </a:extLst>
          </p:cNvPr>
          <p:cNvSpPr/>
          <p:nvPr/>
        </p:nvSpPr>
        <p:spPr>
          <a:xfrm>
            <a:off x="2729552" y="639768"/>
            <a:ext cx="3439236" cy="899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5544BB6-C1E0-4EF1-9A6B-536083F4C8BD}"/>
              </a:ext>
            </a:extLst>
          </p:cNvPr>
          <p:cNvSpPr/>
          <p:nvPr/>
        </p:nvSpPr>
        <p:spPr>
          <a:xfrm>
            <a:off x="9468441" y="639768"/>
            <a:ext cx="3439236" cy="899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6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21A55-6F6B-4C4F-B06D-614180E3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561107"/>
            <a:ext cx="10021824" cy="1414527"/>
          </a:xfrm>
        </p:spPr>
        <p:txBody>
          <a:bodyPr>
            <a:normAutofit/>
          </a:bodyPr>
          <a:lstStyle/>
          <a:p>
            <a:r>
              <a:rPr lang="nb-NO" dirty="0"/>
              <a:t>Rapport om innvandrernes flyttemønster i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9FC654-599D-4980-BA8F-218617C55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780" y="2401914"/>
            <a:ext cx="10805129" cy="5664823"/>
          </a:xfrm>
        </p:spPr>
        <p:txBody>
          <a:bodyPr>
            <a:noAutofit/>
          </a:bodyPr>
          <a:lstStyle/>
          <a:p>
            <a:r>
              <a:rPr lang="nb-NO" sz="3600" dirty="0">
                <a:latin typeface="Calibri" panose="020F0502020204030204" pitchFamily="34" charset="0"/>
              </a:rPr>
              <a:t>Oppdrag fra KDD, blir ferdig i høst</a:t>
            </a:r>
          </a:p>
          <a:p>
            <a:r>
              <a:rPr lang="nb-NO" sz="3600" dirty="0">
                <a:latin typeface="Calibri" panose="020F0502020204030204" pitchFamily="34" charset="0"/>
              </a:rPr>
              <a:t>Data fra SSB – dekker hele befolkningen</a:t>
            </a:r>
          </a:p>
          <a:p>
            <a:r>
              <a:rPr lang="nb-NO" sz="3600" dirty="0">
                <a:latin typeface="Calibri" panose="020F0502020204030204" pitchFamily="34" charset="0"/>
              </a:rPr>
              <a:t>Ser på flytting mellom kommuner i perioden 2000-2020</a:t>
            </a:r>
          </a:p>
          <a:p>
            <a:r>
              <a:rPr lang="nb-NO" sz="3600" dirty="0">
                <a:latin typeface="Calibri" panose="020F0502020204030204" pitchFamily="34" charset="0"/>
              </a:rPr>
              <a:t>Innvandrere: Personer født i utlandet med utenlandskfødte foreldre og besteforeldre</a:t>
            </a:r>
          </a:p>
          <a:p>
            <a:r>
              <a:rPr lang="nb-NO" sz="3600" dirty="0">
                <a:latin typeface="Calibri" panose="020F0502020204030204" pitchFamily="34" charset="0"/>
              </a:rPr>
              <a:t>Norskfødte med innvandrerforeldre: Født i Norge, begge foreldrene (og alle besteforeldrene) født i utlandet</a:t>
            </a:r>
          </a:p>
          <a:p>
            <a:r>
              <a:rPr lang="nb-NO" sz="3600" dirty="0">
                <a:latin typeface="Calibri" panose="020F0502020204030204" pitchFamily="34" charset="0"/>
              </a:rPr>
              <a:t>Ulike grunner for innvandring: Arbeid mm., </a:t>
            </a:r>
            <a:br>
              <a:rPr lang="nb-NO" sz="3600" dirty="0">
                <a:latin typeface="Calibri" panose="020F0502020204030204" pitchFamily="34" charset="0"/>
              </a:rPr>
            </a:br>
            <a:r>
              <a:rPr lang="nb-NO" sz="3600" dirty="0">
                <a:latin typeface="Calibri" panose="020F0502020204030204" pitchFamily="34" charset="0"/>
              </a:rPr>
              <a:t>flyktninger mm., utdanning mm.</a:t>
            </a:r>
          </a:p>
          <a:p>
            <a:endParaRPr lang="nb-NO" sz="3200" dirty="0">
              <a:latin typeface="Calibri" panose="020F050202020403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179E59F-B591-4716-B24A-905F6D8EDA36}"/>
              </a:ext>
            </a:extLst>
          </p:cNvPr>
          <p:cNvSpPr txBox="1"/>
          <p:nvPr/>
        </p:nvSpPr>
        <p:spPr>
          <a:xfrm rot="20007174">
            <a:off x="7116053" y="7214175"/>
            <a:ext cx="5273286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C00000"/>
                </a:solidFill>
                <a:latin typeface="Stencil" panose="040409050D0802020404" pitchFamily="82" charset="0"/>
              </a:rPr>
              <a:t>Foreløpige tall</a:t>
            </a:r>
          </a:p>
        </p:txBody>
      </p:sp>
    </p:spTree>
    <p:extLst>
      <p:ext uri="{BB962C8B-B14F-4D97-AF65-F5344CB8AC3E}">
        <p14:creationId xmlns:p14="http://schemas.microsoft.com/office/powerpoint/2010/main" val="28388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AB1DD67-1672-4B22-9613-3210F3E5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4"/>
          <a:stretch/>
        </p:blipFill>
        <p:spPr>
          <a:xfrm>
            <a:off x="4850672" y="-1"/>
            <a:ext cx="7915695" cy="9525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6921A55-6F6B-4C4F-B06D-614180E3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048306"/>
            <a:ext cx="9291641" cy="664797"/>
          </a:xfrm>
        </p:spPr>
        <p:txBody>
          <a:bodyPr/>
          <a:lstStyle/>
          <a:p>
            <a:r>
              <a:rPr lang="nb-NO" dirty="0"/>
              <a:t>Sentralitet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9FC654-599D-4980-BA8F-218617C55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780" y="3288631"/>
            <a:ext cx="3233620" cy="1892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Bruker SSBs sentralitetsindeks fra 2020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CBFCB3B-CAD4-4712-BBFC-9D3C0FEF471F}"/>
              </a:ext>
            </a:extLst>
          </p:cNvPr>
          <p:cNvSpPr txBox="1"/>
          <p:nvPr/>
        </p:nvSpPr>
        <p:spPr>
          <a:xfrm>
            <a:off x="9833810" y="5909510"/>
            <a:ext cx="2149642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nb-NO" sz="1600" b="1" dirty="0"/>
              <a:t>Sentralitet 1</a:t>
            </a:r>
          </a:p>
          <a:p>
            <a:pPr>
              <a:spcAft>
                <a:spcPts val="400"/>
              </a:spcAft>
            </a:pPr>
            <a:r>
              <a:rPr lang="nb-NO" sz="1600" b="1" dirty="0"/>
              <a:t>Sentralitet 2</a:t>
            </a:r>
          </a:p>
          <a:p>
            <a:pPr>
              <a:spcAft>
                <a:spcPts val="400"/>
              </a:spcAft>
            </a:pPr>
            <a:r>
              <a:rPr lang="nb-NO" sz="1600" b="1" dirty="0"/>
              <a:t>Sentralitet 3</a:t>
            </a:r>
          </a:p>
          <a:p>
            <a:pPr>
              <a:spcAft>
                <a:spcPts val="400"/>
              </a:spcAft>
            </a:pPr>
            <a:r>
              <a:rPr lang="nb-NO" sz="1600" b="1" dirty="0"/>
              <a:t>Sentralitet 4</a:t>
            </a:r>
          </a:p>
          <a:p>
            <a:pPr>
              <a:spcAft>
                <a:spcPts val="400"/>
              </a:spcAft>
            </a:pPr>
            <a:r>
              <a:rPr lang="nb-NO" sz="1600" b="1" dirty="0"/>
              <a:t>Sentralitet 5</a:t>
            </a:r>
          </a:p>
          <a:p>
            <a:pPr>
              <a:spcAft>
                <a:spcPts val="400"/>
              </a:spcAft>
            </a:pPr>
            <a:r>
              <a:rPr lang="nb-NO" sz="1600" b="1" dirty="0"/>
              <a:t>Sentralitet 6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7DF3BB7-2F8B-4B01-A353-78F62F0F0F2F}"/>
              </a:ext>
            </a:extLst>
          </p:cNvPr>
          <p:cNvSpPr txBox="1"/>
          <p:nvPr/>
        </p:nvSpPr>
        <p:spPr>
          <a:xfrm>
            <a:off x="10594260" y="9186446"/>
            <a:ext cx="214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/>
              <a:t>Kilde: SSB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7E2E52-4E1F-4C3C-BF10-AB6516C610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2" t="16156" r="40661" b="51986"/>
          <a:stretch/>
        </p:blipFill>
        <p:spPr>
          <a:xfrm>
            <a:off x="728780" y="1677478"/>
            <a:ext cx="7263314" cy="7977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5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21A55-6F6B-4C4F-B06D-614180E3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048306"/>
            <a:ext cx="9291641" cy="664797"/>
          </a:xfrm>
        </p:spPr>
        <p:txBody>
          <a:bodyPr>
            <a:normAutofit/>
          </a:bodyPr>
          <a:lstStyle/>
          <a:p>
            <a:r>
              <a:rPr lang="nb-NO" dirty="0"/>
              <a:t>Hvor folk bor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C5972C-D264-44E4-B304-FF94DECA2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09017" y="2221571"/>
            <a:ext cx="3069504" cy="5779431"/>
          </a:xfrm>
        </p:spPr>
        <p:txBody>
          <a:bodyPr>
            <a:normAutofit/>
          </a:bodyPr>
          <a:lstStyle/>
          <a:p>
            <a:r>
              <a:rPr lang="nb-NO" dirty="0"/>
              <a:t>Innvandrere bor mer sentralt enn den øvrige befolkningen</a:t>
            </a:r>
          </a:p>
          <a:p>
            <a:r>
              <a:rPr lang="nb-NO" dirty="0"/>
              <a:t>Norskfødte med innvandrer-foreldre bor enda mer sentralt </a:t>
            </a:r>
          </a:p>
          <a:p>
            <a:r>
              <a:rPr lang="nb-NO" dirty="0"/>
              <a:t>Men ulikhetene er blitt mindre over tid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6DA5AD-3FDF-4DE8-9A9F-F285EB759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6"/>
          <a:stretch/>
        </p:blipFill>
        <p:spPr>
          <a:xfrm>
            <a:off x="212135" y="1953194"/>
            <a:ext cx="9471512" cy="67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1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E685B6DA-974D-48F2-8B4E-43663A16921D}"/>
              </a:ext>
            </a:extLst>
          </p:cNvPr>
          <p:cNvSpPr txBox="1">
            <a:spLocks/>
          </p:cNvSpPr>
          <p:nvPr/>
        </p:nvSpPr>
        <p:spPr>
          <a:xfrm>
            <a:off x="660819" y="1875972"/>
            <a:ext cx="12185753" cy="6827735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325069" indent="-325069" algn="l" defTabSz="13002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38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207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76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5345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Hva betød koronapandemien for flyttemønstrene?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Litt, i alle fall på kort sikt – og noen ‘ekstra’ utflyttere fra Oslo kom til Nordland</a:t>
            </a:r>
          </a:p>
          <a:p>
            <a:pPr lvl="2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 de fleste utflytterne fra Oslo flyttet (som sedvanlig) til Viken</a:t>
            </a:r>
          </a:p>
          <a:p>
            <a:pPr lvl="2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Usikkert om det blir noen langsiktig effekt for innflyttingen til Nordland</a:t>
            </a:r>
          </a:p>
          <a:p>
            <a:pPr marL="650138" lvl="2" indent="0">
              <a:buNone/>
            </a:pPr>
            <a:endParaRPr lang="nb-NO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Hva betyr innvandring for bosetting og flyttemønster?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Innvandrere bor mer sentralt enn ‘innfødte’,  og norskfødte med to innvandrerforeldre bor mest sentralt</a:t>
            </a:r>
          </a:p>
          <a:p>
            <a:pPr lvl="2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 forskjellene er blitt mindre over tid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 år etter ankomst bor under halvparten fortsatt i sin første kommune </a:t>
            </a:r>
          </a:p>
          <a:p>
            <a:pPr lvl="2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 nyankomne innvandrere, og særlig flyktninger som kom 2018/19 , ser ut til å være mer bofaste nå – også i Nordland.</a:t>
            </a:r>
          </a:p>
          <a:p>
            <a:pPr lvl="2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som flytter fra Nordland, flytter i stor grad til andre deler av Norge og ikke til utlandet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 mange nyankomne flyktninger kan vi forvente en økt nettoinnflytting også til mange distriktskommuner når ukrainerne (22000 så langt) blir bosatt</a:t>
            </a:r>
          </a:p>
          <a:p>
            <a:pPr marL="325069" lvl="1" indent="0">
              <a:buNone/>
            </a:pPr>
            <a:endParaRPr lang="nb-NO" sz="2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b-NO" sz="2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921A55-6F6B-4C4F-B06D-614180E3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048306"/>
            <a:ext cx="9291641" cy="664797"/>
          </a:xfrm>
        </p:spPr>
        <p:txBody>
          <a:bodyPr/>
          <a:lstStyle/>
          <a:p>
            <a:r>
              <a:rPr lang="nb-NO" dirty="0"/>
              <a:t>Kort oppsummert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ECB5470-05F1-4A16-BAB1-62192F8165B1}"/>
              </a:ext>
            </a:extLst>
          </p:cNvPr>
          <p:cNvSpPr txBox="1">
            <a:spLocks/>
          </p:cNvSpPr>
          <p:nvPr/>
        </p:nvSpPr>
        <p:spPr>
          <a:xfrm>
            <a:off x="3657600" y="8808637"/>
            <a:ext cx="8979108" cy="520431"/>
          </a:xfrm>
          <a:prstGeom prst="rect">
            <a:avLst/>
          </a:prstGeom>
        </p:spPr>
        <p:txBody>
          <a:bodyPr vert="horz" lIns="0" tIns="0" rIns="0" bIns="0" numCol="1" rtlCol="0">
            <a:normAutofit fontScale="92500"/>
          </a:bodyPr>
          <a:lstStyle>
            <a:lvl1pPr marL="325069" indent="-325069" algn="l" defTabSz="13002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38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207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76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5345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 mye annet enn pandemi og innvandring påvirker flyttemønstrene…</a:t>
            </a:r>
            <a:endParaRPr lang="nb-NO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9390834-E9C1-41D4-B0F1-84ADA7E7338E}"/>
              </a:ext>
            </a:extLst>
          </p:cNvPr>
          <p:cNvSpPr txBox="1"/>
          <p:nvPr/>
        </p:nvSpPr>
        <p:spPr>
          <a:xfrm rot="20007174">
            <a:off x="5199510" y="6858634"/>
            <a:ext cx="7201774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C00000"/>
                </a:solidFill>
                <a:latin typeface="Stencil" panose="040409050D0802020404" pitchFamily="82" charset="0"/>
              </a:rPr>
              <a:t>Foreløpige RESULTATER</a:t>
            </a:r>
          </a:p>
        </p:txBody>
      </p:sp>
    </p:spTree>
    <p:extLst>
      <p:ext uri="{BB962C8B-B14F-4D97-AF65-F5344CB8AC3E}">
        <p14:creationId xmlns:p14="http://schemas.microsoft.com/office/powerpoint/2010/main" val="37974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84E1089-C15A-4A38-B0FD-41BDB2A3D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8" b="3850"/>
          <a:stretch/>
        </p:blipFill>
        <p:spPr>
          <a:xfrm>
            <a:off x="7773633" y="-13563"/>
            <a:ext cx="5229580" cy="596612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6921A55-6F6B-4C4F-B06D-614180E3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048306"/>
            <a:ext cx="10021824" cy="664797"/>
          </a:xfrm>
        </p:spPr>
        <p:txBody>
          <a:bodyPr>
            <a:normAutofit/>
          </a:bodyPr>
          <a:lstStyle/>
          <a:p>
            <a:r>
              <a:rPr lang="nb-NO" dirty="0"/>
              <a:t>Flyttetrender i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9FC654-599D-4980-BA8F-218617C55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971" y="3115959"/>
            <a:ext cx="7484688" cy="5559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b="1" dirty="0">
                <a:latin typeface="Calibri" panose="020F0502020204030204" pitchFamily="34" charset="0"/>
              </a:rPr>
              <a:t>To hovedtrender</a:t>
            </a:r>
          </a:p>
          <a:p>
            <a:r>
              <a:rPr lang="nb-NO" sz="2800" dirty="0">
                <a:latin typeface="Calibri" panose="020F0502020204030204" pitchFamily="34" charset="0"/>
              </a:rPr>
              <a:t>De største flyttestrømmene går fra mindre sentrale til mer sentrale strøk</a:t>
            </a:r>
          </a:p>
          <a:p>
            <a:r>
              <a:rPr lang="nb-NO" sz="2800" dirty="0">
                <a:latin typeface="Calibri" panose="020F0502020204030204" pitchFamily="34" charset="0"/>
              </a:rPr>
              <a:t>Unge voksne flytter mest </a:t>
            </a:r>
          </a:p>
          <a:p>
            <a:endParaRPr lang="nb-NO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3200" b="1" dirty="0">
                <a:latin typeface="Calibri" panose="020F0502020204030204" pitchFamily="34" charset="0"/>
              </a:rPr>
              <a:t>Men</a:t>
            </a:r>
          </a:p>
          <a:p>
            <a:r>
              <a:rPr lang="nb-NO" sz="2800" dirty="0">
                <a:latin typeface="Calibri" panose="020F0502020204030204" pitchFamily="34" charset="0"/>
              </a:rPr>
              <a:t>Hva gjorde korona med flyttemønstrene?</a:t>
            </a:r>
          </a:p>
          <a:p>
            <a:r>
              <a:rPr lang="nb-NO" sz="2800" dirty="0">
                <a:latin typeface="Calibri" panose="020F0502020204030204" pitchFamily="34" charset="0"/>
              </a:rPr>
              <a:t>Hvordan er innvandrernes bo- </a:t>
            </a:r>
            <a:br>
              <a:rPr lang="nb-NO" sz="2800" dirty="0">
                <a:latin typeface="Calibri" panose="020F0502020204030204" pitchFamily="34" charset="0"/>
              </a:rPr>
            </a:br>
            <a:r>
              <a:rPr lang="nb-NO" sz="2800" dirty="0">
                <a:latin typeface="Calibri" panose="020F0502020204030204" pitchFamily="34" charset="0"/>
              </a:rPr>
              <a:t>og flyttemønstre?</a:t>
            </a:r>
          </a:p>
          <a:p>
            <a:endParaRPr lang="nb-NO" sz="2400" dirty="0">
              <a:latin typeface="Calibri" panose="020F050202020403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F60F7FB-8F60-41F3-9B64-F7C3B3694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6"/>
          <a:stretch/>
        </p:blipFill>
        <p:spPr>
          <a:xfrm>
            <a:off x="7416871" y="6056967"/>
            <a:ext cx="5586342" cy="36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D8D8350-DFF7-4DD0-9E52-1D41C5C0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26" y="461959"/>
            <a:ext cx="7789187" cy="1013078"/>
          </a:xfrm>
        </p:spPr>
        <p:txBody>
          <a:bodyPr>
            <a:noAutofit/>
          </a:bodyPr>
          <a:lstStyle/>
          <a:p>
            <a:r>
              <a:rPr lang="nb-NO" dirty="0"/>
              <a:t>Nettoinnflytting til fylkene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97978A5-D3A6-4015-8B40-57E67C2134AE}"/>
              </a:ext>
            </a:extLst>
          </p:cNvPr>
          <p:cNvSpPr txBox="1"/>
          <p:nvPr/>
        </p:nvSpPr>
        <p:spPr>
          <a:xfrm>
            <a:off x="5214026" y="1630679"/>
            <a:ext cx="7256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Fra 2015 til og med 2. kvartal 2022. Både innenlandsk flytting og inn-/utvandring</a:t>
            </a:r>
            <a:br>
              <a:rPr lang="nb-NO" sz="2200" dirty="0"/>
            </a:br>
            <a:r>
              <a:rPr lang="nb-NO" sz="2200" dirty="0"/>
              <a:t>Tall for siste 4 kvartaler – glidende gjennomsnitt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8978F51-B8B1-4F5E-838A-D6E2480FC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83" y="7176510"/>
            <a:ext cx="13003213" cy="262893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5411FE6-4DEB-4841-9E23-8F5C7AE4C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1677"/>
            <a:ext cx="13003213" cy="3988752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DB67E8A-0ECD-41AB-8293-AA9F28CF8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754"/>
            <a:ext cx="4971163" cy="307110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F3D9280-0609-4BAD-AC28-BD103C0CF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115" y="2928649"/>
            <a:ext cx="6809822" cy="551735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93C9EFB-49DB-468D-8FD0-B348CE95AA57}"/>
              </a:ext>
            </a:extLst>
          </p:cNvPr>
          <p:cNvSpPr txBox="1"/>
          <p:nvPr/>
        </p:nvSpPr>
        <p:spPr>
          <a:xfrm>
            <a:off x="3484144" y="3276647"/>
            <a:ext cx="345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>
                    <a:lumMod val="50000"/>
                  </a:schemeClr>
                </a:solidFill>
              </a:rPr>
              <a:t>(bare tall for kvartaler)</a:t>
            </a:r>
          </a:p>
        </p:txBody>
      </p:sp>
    </p:spTree>
    <p:extLst>
      <p:ext uri="{BB962C8B-B14F-4D97-AF65-F5344CB8AC3E}">
        <p14:creationId xmlns:p14="http://schemas.microsoft.com/office/powerpoint/2010/main" val="6535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51199E0-E67B-43CC-9E83-2175A7603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" t="21377" r="1655" b="7818"/>
          <a:stretch/>
        </p:blipFill>
        <p:spPr>
          <a:xfrm>
            <a:off x="79959" y="7379692"/>
            <a:ext cx="12843295" cy="220289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43909EF-6E86-41D9-A0E6-11BF62E59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" t="13980" r="1656" b="8892"/>
          <a:stretch/>
        </p:blipFill>
        <p:spPr>
          <a:xfrm>
            <a:off x="123031" y="4983548"/>
            <a:ext cx="12800222" cy="239614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7AA94D7-128D-4B03-81A1-8025DE936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5" t="24095" r="2893" b="12464"/>
          <a:stretch/>
        </p:blipFill>
        <p:spPr>
          <a:xfrm>
            <a:off x="81928" y="2888194"/>
            <a:ext cx="12760615" cy="19878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C35A02E-441B-49E5-8CC0-A0584960CC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063" b="-1214"/>
          <a:stretch/>
        </p:blipFill>
        <p:spPr>
          <a:xfrm>
            <a:off x="123031" y="169424"/>
            <a:ext cx="4684266" cy="261122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D8D8350-DFF7-4DD0-9E52-1D41C5C0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859" y="461959"/>
            <a:ext cx="7171354" cy="1433924"/>
          </a:xfrm>
        </p:spPr>
        <p:txBody>
          <a:bodyPr>
            <a:noAutofit/>
          </a:bodyPr>
          <a:lstStyle/>
          <a:p>
            <a:r>
              <a:rPr lang="nb-NO" dirty="0"/>
              <a:t>Nettoinnflytting til kommunene i Nordland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97978A5-D3A6-4015-8B40-57E67C2134AE}"/>
              </a:ext>
            </a:extLst>
          </p:cNvPr>
          <p:cNvSpPr txBox="1"/>
          <p:nvPr/>
        </p:nvSpPr>
        <p:spPr>
          <a:xfrm>
            <a:off x="5745600" y="1949654"/>
            <a:ext cx="696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Fra 2015 til og med 2. kvartal 2022</a:t>
            </a:r>
            <a:br>
              <a:rPr lang="nb-NO" sz="2400" dirty="0"/>
            </a:br>
            <a:r>
              <a:rPr lang="nb-NO" sz="2400" dirty="0"/>
              <a:t>Tall for siste 4 kvartaler – glidende gjennomsnitt</a:t>
            </a:r>
          </a:p>
        </p:txBody>
      </p:sp>
    </p:spTree>
    <p:extLst>
      <p:ext uri="{BB962C8B-B14F-4D97-AF65-F5344CB8AC3E}">
        <p14:creationId xmlns:p14="http://schemas.microsoft.com/office/powerpoint/2010/main" val="82998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2841108C-0178-427C-89FE-4125DB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t="27950" r="3590" b="7841"/>
          <a:stretch/>
        </p:blipFill>
        <p:spPr>
          <a:xfrm>
            <a:off x="90146" y="5049673"/>
            <a:ext cx="12822921" cy="2238234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693E05BA-BD0B-47BD-872A-E6D7C9D4C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" t="20920" r="1276" b="2520"/>
          <a:stretch/>
        </p:blipFill>
        <p:spPr>
          <a:xfrm>
            <a:off x="72609" y="2401693"/>
            <a:ext cx="12822921" cy="2361377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142A96D6-C93C-4D5C-81CA-5F0F541D50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" t="24641" r="1656" b="12445"/>
          <a:stretch/>
        </p:blipFill>
        <p:spPr>
          <a:xfrm>
            <a:off x="25520" y="299249"/>
            <a:ext cx="12887546" cy="1959142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BC13C29-F345-4B18-8939-A958B8D5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9" t="14253" r="2600" b="12716"/>
          <a:stretch/>
        </p:blipFill>
        <p:spPr>
          <a:xfrm>
            <a:off x="90145" y="7465006"/>
            <a:ext cx="12822920" cy="2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3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6">
            <a:extLst>
              <a:ext uri="{FF2B5EF4-FFF2-40B4-BE49-F238E27FC236}">
                <a16:creationId xmlns:a16="http://schemas.microsoft.com/office/drawing/2014/main" id="{7B395921-DD3B-476B-9CA9-388C61798559}"/>
              </a:ext>
            </a:extLst>
          </p:cNvPr>
          <p:cNvSpPr txBox="1">
            <a:spLocks/>
          </p:cNvSpPr>
          <p:nvPr/>
        </p:nvSpPr>
        <p:spPr>
          <a:xfrm>
            <a:off x="728780" y="2547350"/>
            <a:ext cx="4109920" cy="39296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98" dirty="0"/>
              <a:t>Del 1: Korona-utflytterne </a:t>
            </a:r>
            <a:br>
              <a:rPr lang="en-US" sz="4498" dirty="0"/>
            </a:br>
            <a:r>
              <a:rPr lang="en-US" sz="4498" dirty="0"/>
              <a:t>fra </a:t>
            </a:r>
            <a:r>
              <a:rPr lang="en-US" sz="4498" dirty="0" err="1"/>
              <a:t>storbyene</a:t>
            </a:r>
            <a:br>
              <a:rPr lang="en-US" dirty="0"/>
            </a:br>
            <a:br>
              <a:rPr lang="en-US" sz="2999" dirty="0"/>
            </a:br>
            <a:r>
              <a:rPr lang="en-US" sz="2699" b="0" dirty="0"/>
              <a:t>- </a:t>
            </a:r>
            <a:r>
              <a:rPr lang="en-US" sz="2699" b="0" dirty="0" err="1"/>
              <a:t>hvem</a:t>
            </a:r>
            <a:r>
              <a:rPr lang="en-US" sz="2699" b="0" dirty="0"/>
              <a:t> er de, </a:t>
            </a:r>
            <a:r>
              <a:rPr lang="en-US" sz="2699" b="0" dirty="0" err="1"/>
              <a:t>hvor</a:t>
            </a:r>
            <a:r>
              <a:rPr lang="en-US" sz="2699" b="0" dirty="0"/>
              <a:t> </a:t>
            </a:r>
            <a:r>
              <a:rPr lang="en-US" sz="2699" b="0" dirty="0" err="1"/>
              <a:t>dro</a:t>
            </a:r>
            <a:r>
              <a:rPr lang="en-US" sz="2699" b="0" dirty="0"/>
              <a:t> de, og vi de </a:t>
            </a:r>
            <a:r>
              <a:rPr lang="en-US" sz="2699" b="0" dirty="0" err="1"/>
              <a:t>komme</a:t>
            </a:r>
            <a:r>
              <a:rPr lang="en-US" sz="2699" b="0" dirty="0"/>
              <a:t> </a:t>
            </a:r>
            <a:r>
              <a:rPr lang="en-US" sz="2699" b="0" dirty="0" err="1"/>
              <a:t>tilbake</a:t>
            </a:r>
            <a:r>
              <a:rPr lang="en-US" sz="2699" b="0" dirty="0"/>
              <a:t>?</a:t>
            </a:r>
            <a:br>
              <a:rPr lang="en-US" sz="1799" dirty="0"/>
            </a:br>
            <a:endParaRPr lang="nb-NO" sz="1799" dirty="0"/>
          </a:p>
        </p:txBody>
      </p:sp>
      <p:pic>
        <p:nvPicPr>
          <p:cNvPr id="12" name="Plassholder for bilde 4" descr="Et bilde som inneholder himmel, utendørs, vei, bilvei&#10;&#10;Automatisk generert beskrivelse">
            <a:extLst>
              <a:ext uri="{FF2B5EF4-FFF2-40B4-BE49-F238E27FC236}">
                <a16:creationId xmlns:a16="http://schemas.microsoft.com/office/drawing/2014/main" id="{BC5F5B25-7409-4300-AA5E-E470B177F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4863"/>
          <a:stretch/>
        </p:blipFill>
        <p:spPr>
          <a:xfrm>
            <a:off x="5108457" y="1220565"/>
            <a:ext cx="7894757" cy="73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3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ACD2DD-8E87-44F0-BDA4-3260B0F8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57" y="1126102"/>
            <a:ext cx="10703243" cy="498385"/>
          </a:xfrm>
        </p:spPr>
        <p:txBody>
          <a:bodyPr>
            <a:normAutofit fontScale="90000"/>
          </a:bodyPr>
          <a:lstStyle/>
          <a:p>
            <a:r>
              <a:rPr lang="nb-NO" dirty="0"/>
              <a:t>Utflytting fra norske storbyer siden 2000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F362154-C5E5-4E75-98A7-B6D55569F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" y="2461599"/>
            <a:ext cx="6876385" cy="573467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5CF4AE3-D9F8-486B-930F-D751122CE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607" y="2988413"/>
            <a:ext cx="2994796" cy="261490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A67C4B3-4D1C-4295-B79F-377C6E1F7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703" y="2969766"/>
            <a:ext cx="2994796" cy="261490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6344AF3-FA81-4385-BDA2-285396FBE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135" y="5599115"/>
            <a:ext cx="2981244" cy="261490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27EF363-007F-43BA-B580-45CD58016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9259" y="5621965"/>
            <a:ext cx="2941181" cy="257431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1D2F43E4-C1D9-4D1C-8C75-4115689A8C7C}"/>
              </a:ext>
            </a:extLst>
          </p:cNvPr>
          <p:cNvSpPr/>
          <p:nvPr/>
        </p:nvSpPr>
        <p:spPr>
          <a:xfrm>
            <a:off x="6264324" y="3320105"/>
            <a:ext cx="745793" cy="760573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/>
          </a:p>
        </p:txBody>
      </p:sp>
    </p:spTree>
    <p:extLst>
      <p:ext uri="{BB962C8B-B14F-4D97-AF65-F5344CB8AC3E}">
        <p14:creationId xmlns:p14="http://schemas.microsoft.com/office/powerpoint/2010/main" val="410684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E4C4A98-7F0E-461A-9E6A-C6B85729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02" y="2300662"/>
            <a:ext cx="4967849" cy="6328987"/>
          </a:xfrm>
        </p:spPr>
        <p:txBody>
          <a:bodyPr>
            <a:normAutofit/>
          </a:bodyPr>
          <a:lstStyle/>
          <a:p>
            <a:r>
              <a:rPr lang="nb-NO" dirty="0"/>
              <a:t>Beskrive hvem som flyttet fra Oslo i 2020, sammenlignet med de som flyttet derfra i årene før </a:t>
            </a:r>
          </a:p>
          <a:p>
            <a:pPr lvl="2"/>
            <a:r>
              <a:rPr lang="nb-NO" dirty="0"/>
              <a:t>Til andre deler av Norge</a:t>
            </a:r>
          </a:p>
          <a:p>
            <a:pPr lvl="2"/>
            <a:r>
              <a:rPr lang="nb-NO" dirty="0"/>
              <a:t>Til andre land</a:t>
            </a:r>
            <a:br>
              <a:rPr lang="nb-NO" dirty="0"/>
            </a:br>
            <a:endParaRPr lang="nb-NO" dirty="0"/>
          </a:p>
          <a:p>
            <a:r>
              <a:rPr lang="nb-NO" dirty="0"/>
              <a:t>Bruke disse beskrivelsene til å si noe om hvorvidt de vil flytte tilbake etter pandemien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960476-19F9-4593-8350-996B8435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931753"/>
            <a:ext cx="11002963" cy="897047"/>
          </a:xfrm>
        </p:spPr>
        <p:txBody>
          <a:bodyPr/>
          <a:lstStyle/>
          <a:p>
            <a:r>
              <a:rPr lang="nb-NO" dirty="0"/>
              <a:t>Analyser av 2020-utflyttingen fra Oslo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71E33AA-F8C7-4EC3-BBB3-5E2C34E8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05" y="2491273"/>
            <a:ext cx="4758109" cy="632898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8DCF71B-E3D5-4D33-A8E3-B31434D3B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5820">
            <a:off x="6423370" y="3238418"/>
            <a:ext cx="3593673" cy="50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2">
            <a:extLst>
              <a:ext uri="{FF2B5EF4-FFF2-40B4-BE49-F238E27FC236}">
                <a16:creationId xmlns:a16="http://schemas.microsoft.com/office/drawing/2014/main" id="{7CCCBB00-B531-4185-9A45-2E254777F293}"/>
              </a:ext>
            </a:extLst>
          </p:cNvPr>
          <p:cNvSpPr txBox="1">
            <a:spLocks/>
          </p:cNvSpPr>
          <p:nvPr/>
        </p:nvSpPr>
        <p:spPr>
          <a:xfrm>
            <a:off x="2057485" y="567472"/>
            <a:ext cx="10754571" cy="9143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Hvem flyttet fra Oslo i 2020 og 2021?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5E10614-48EC-4A28-BB2A-32F3954A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2" y="1710474"/>
            <a:ext cx="10642452" cy="82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C84F909-686C-4275-A51E-41DB41E4D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0" b="7858"/>
          <a:stretch/>
        </p:blipFill>
        <p:spPr>
          <a:xfrm>
            <a:off x="-1" y="1637731"/>
            <a:ext cx="13003213" cy="811428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D00336A-6AA0-41FD-AF37-61D4C4A726D6}"/>
              </a:ext>
            </a:extLst>
          </p:cNvPr>
          <p:cNvSpPr/>
          <p:nvPr/>
        </p:nvSpPr>
        <p:spPr>
          <a:xfrm>
            <a:off x="1497929" y="4011946"/>
            <a:ext cx="590479" cy="606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/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7CCCBB00-B531-4185-9A45-2E254777F293}"/>
              </a:ext>
            </a:extLst>
          </p:cNvPr>
          <p:cNvSpPr txBox="1">
            <a:spLocks/>
          </p:cNvSpPr>
          <p:nvPr/>
        </p:nvSpPr>
        <p:spPr>
          <a:xfrm>
            <a:off x="2057485" y="567472"/>
            <a:ext cx="10754571" cy="9143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Hvem flyttet fra Oslo i 2020 og 2021?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3E73443-A6D3-4BA4-8797-C4F28051DB2A}"/>
              </a:ext>
            </a:extLst>
          </p:cNvPr>
          <p:cNvSpPr/>
          <p:nvPr/>
        </p:nvSpPr>
        <p:spPr>
          <a:xfrm>
            <a:off x="4545575" y="2266027"/>
            <a:ext cx="590479" cy="11309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B0CBE7A-515C-4DBF-9570-939A6674CC62}"/>
              </a:ext>
            </a:extLst>
          </p:cNvPr>
          <p:cNvSpPr/>
          <p:nvPr/>
        </p:nvSpPr>
        <p:spPr>
          <a:xfrm>
            <a:off x="5136708" y="3727751"/>
            <a:ext cx="590479" cy="1148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74D577D-16C3-4D59-B313-86FB2B53865E}"/>
              </a:ext>
            </a:extLst>
          </p:cNvPr>
          <p:cNvSpPr/>
          <p:nvPr/>
        </p:nvSpPr>
        <p:spPr>
          <a:xfrm>
            <a:off x="7614784" y="2277333"/>
            <a:ext cx="590479" cy="1148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24B3BFB-E168-4582-9F81-6F1F95E5D51D}"/>
              </a:ext>
            </a:extLst>
          </p:cNvPr>
          <p:cNvSpPr/>
          <p:nvPr/>
        </p:nvSpPr>
        <p:spPr>
          <a:xfrm>
            <a:off x="9300662" y="2548304"/>
            <a:ext cx="590479" cy="10235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453D217-46FC-4682-A474-5124A55ABB77}"/>
              </a:ext>
            </a:extLst>
          </p:cNvPr>
          <p:cNvSpPr/>
          <p:nvPr/>
        </p:nvSpPr>
        <p:spPr>
          <a:xfrm>
            <a:off x="5727187" y="4011946"/>
            <a:ext cx="590479" cy="864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19"/>
          </a:p>
        </p:txBody>
      </p:sp>
    </p:spTree>
    <p:extLst>
      <p:ext uri="{BB962C8B-B14F-4D97-AF65-F5344CB8AC3E}">
        <p14:creationId xmlns:p14="http://schemas.microsoft.com/office/powerpoint/2010/main" val="8848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29975D7-6A58-4ADF-98C3-6C636A13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9" y="2171701"/>
            <a:ext cx="11382540" cy="6457950"/>
          </a:xfrm>
          <a:prstGeom prst="rect">
            <a:avLst/>
          </a:prstGeom>
        </p:spPr>
      </p:pic>
      <p:sp>
        <p:nvSpPr>
          <p:cNvPr id="6" name="Tittel 2">
            <a:extLst>
              <a:ext uri="{FF2B5EF4-FFF2-40B4-BE49-F238E27FC236}">
                <a16:creationId xmlns:a16="http://schemas.microsoft.com/office/drawing/2014/main" id="{06F5E58A-AF04-4EA6-8E12-863ABD63698A}"/>
              </a:ext>
            </a:extLst>
          </p:cNvPr>
          <p:cNvSpPr txBox="1">
            <a:spLocks/>
          </p:cNvSpPr>
          <p:nvPr/>
        </p:nvSpPr>
        <p:spPr>
          <a:xfrm>
            <a:off x="2552700" y="723901"/>
            <a:ext cx="9701597" cy="11429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Hvor flyttet de? </a:t>
            </a:r>
            <a:r>
              <a:rPr lang="nb-NO" sz="3600" b="0"/>
              <a:t>(inkl. utflytterne i 2021)</a:t>
            </a:r>
            <a:endParaRPr lang="nb-NO" b="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09C99AF-DFD6-479E-B94B-1DA333FA76F1}"/>
              </a:ext>
            </a:extLst>
          </p:cNvPr>
          <p:cNvSpPr txBox="1"/>
          <p:nvPr/>
        </p:nvSpPr>
        <p:spPr>
          <a:xfrm>
            <a:off x="9532943" y="3471313"/>
            <a:ext cx="2977102" cy="304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9" dirty="0" err="1"/>
              <a:t>Selv</a:t>
            </a:r>
            <a:r>
              <a:rPr lang="en-US" sz="2399" dirty="0"/>
              <a:t> om korona-</a:t>
            </a:r>
            <a:r>
              <a:rPr lang="en-US" sz="2399" dirty="0" err="1"/>
              <a:t>pandemien</a:t>
            </a:r>
            <a:r>
              <a:rPr lang="en-US" sz="2399" dirty="0"/>
              <a:t> ser ut til å ha </a:t>
            </a:r>
            <a:r>
              <a:rPr lang="en-US" sz="2399" dirty="0" err="1"/>
              <a:t>endret</a:t>
            </a:r>
            <a:r>
              <a:rPr lang="en-US" sz="2399" dirty="0"/>
              <a:t> på </a:t>
            </a:r>
            <a:r>
              <a:rPr lang="en-US" sz="2399" i="1" dirty="0" err="1"/>
              <a:t>hvem</a:t>
            </a:r>
            <a:r>
              <a:rPr lang="en-US" sz="2399" i="1" dirty="0"/>
              <a:t> </a:t>
            </a:r>
            <a:r>
              <a:rPr lang="en-US" sz="2399" dirty="0"/>
              <a:t>som </a:t>
            </a:r>
            <a:r>
              <a:rPr lang="en-US" sz="2399" dirty="0" err="1"/>
              <a:t>flytter</a:t>
            </a:r>
            <a:r>
              <a:rPr lang="en-US" sz="2399" dirty="0"/>
              <a:t> fra Oslo, ser den ikke ut til å ha </a:t>
            </a:r>
            <a:r>
              <a:rPr lang="en-US" sz="2399" dirty="0" err="1"/>
              <a:t>endret</a:t>
            </a:r>
            <a:r>
              <a:rPr lang="en-US" sz="2399" dirty="0"/>
              <a:t> på </a:t>
            </a:r>
            <a:r>
              <a:rPr lang="en-US" sz="2399" i="1" dirty="0" err="1"/>
              <a:t>hvor</a:t>
            </a:r>
            <a:r>
              <a:rPr lang="en-US" sz="2399" dirty="0"/>
              <a:t> folk </a:t>
            </a:r>
            <a:r>
              <a:rPr lang="en-US" sz="2399" dirty="0" err="1"/>
              <a:t>flytter</a:t>
            </a:r>
            <a:r>
              <a:rPr lang="en-US" sz="2399" dirty="0"/>
              <a:t> </a:t>
            </a:r>
            <a:r>
              <a:rPr lang="en-US" sz="2399" dirty="0" err="1"/>
              <a:t>når</a:t>
            </a:r>
            <a:r>
              <a:rPr lang="en-US" sz="2399" dirty="0"/>
              <a:t> de </a:t>
            </a:r>
            <a:r>
              <a:rPr lang="en-US" sz="2399" dirty="0" err="1"/>
              <a:t>forlater</a:t>
            </a:r>
            <a:r>
              <a:rPr lang="en-US" sz="2399" dirty="0"/>
              <a:t> Oslo.</a:t>
            </a:r>
            <a:endParaRPr lang="nb-NO" sz="2399" dirty="0"/>
          </a:p>
        </p:txBody>
      </p:sp>
    </p:spTree>
    <p:extLst>
      <p:ext uri="{BB962C8B-B14F-4D97-AF65-F5344CB8AC3E}">
        <p14:creationId xmlns:p14="http://schemas.microsoft.com/office/powerpoint/2010/main" val="52009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E960476-19F9-4593-8350-996B8435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723901"/>
            <a:ext cx="9701597" cy="1142999"/>
          </a:xfrm>
        </p:spPr>
        <p:txBody>
          <a:bodyPr/>
          <a:lstStyle/>
          <a:p>
            <a:r>
              <a:rPr lang="nb-NO" dirty="0"/>
              <a:t>Hvor flyttet de?</a:t>
            </a:r>
            <a:endParaRPr lang="nb-NO" b="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0678858-06B2-4CFC-8EF2-0E6DB8971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3" y="2292658"/>
            <a:ext cx="12663347" cy="681165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F2B6DEC-FAD3-4500-BECB-2757FA69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948" y="4327689"/>
            <a:ext cx="4663844" cy="4700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5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numCol="2" rtlCol="0">
        <a:normAutofit lnSpcReduction="10000"/>
      </a:bodyPr>
      <a:lstStyle>
        <a:defPPr algn="l">
          <a:defRPr sz="32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loMet-mal_43_norsk.pptx" id="{AFC92B8F-9CB5-422A-A452-D1B588838968}" vid="{3C9C3715-F551-4B75-B01C-A04874C70C7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3FA81C42464E4E9D46AD2888873B4A" ma:contentTypeVersion="14" ma:contentTypeDescription="Opprett et nytt dokument." ma:contentTypeScope="" ma:versionID="e01138f72f8ff6b8cfadaddc2f603b65">
  <xsd:schema xmlns:xsd="http://www.w3.org/2001/XMLSchema" xmlns:xs="http://www.w3.org/2001/XMLSchema" xmlns:p="http://schemas.microsoft.com/office/2006/metadata/properties" xmlns:ns3="42de4f4c-437b-4485-9a58-3fdcf8b5a831" xmlns:ns4="d3df3f38-b481-49b2-b32f-c78bdda458b8" targetNamespace="http://schemas.microsoft.com/office/2006/metadata/properties" ma:root="true" ma:fieldsID="0de1deaf380712c61d45bd09f7757b6e" ns3:_="" ns4:_="">
    <xsd:import namespace="42de4f4c-437b-4485-9a58-3fdcf8b5a831"/>
    <xsd:import namespace="d3df3f38-b481-49b2-b32f-c78bdda458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e4f4c-437b-4485-9a58-3fdcf8b5a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f3f38-b481-49b2-b32f-c78bdda458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0DF7CB-FBEE-48FD-8053-7B7E0C136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4B96BC-C9AA-4397-8838-72FA7F94677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d3df3f38-b481-49b2-b32f-c78bdda458b8"/>
    <ds:schemaRef ds:uri="http://schemas.openxmlformats.org/package/2006/metadata/core-properties"/>
    <ds:schemaRef ds:uri="42de4f4c-437b-4485-9a58-3fdcf8b5a83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1BEADD-C269-4677-B7E9-B0FF64B1B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e4f4c-437b-4485-9a58-3fdcf8b5a831"/>
    <ds:schemaRef ds:uri="d3df3f38-b481-49b2-b32f-c78bdda45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OsloMet-mal_43_norsk</Template>
  <TotalTime>2382</TotalTime>
  <Words>1005</Words>
  <Application>Microsoft Office PowerPoint</Application>
  <PresentationFormat>Egendefinert</PresentationFormat>
  <Paragraphs>268</Paragraphs>
  <Slides>22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Stencil</vt:lpstr>
      <vt:lpstr>Office-tema</vt:lpstr>
      <vt:lpstr>Hva korona og innvandring har betydd for flytting i Norge og Nordland</vt:lpstr>
      <vt:lpstr>Flyttetrender i Norge</vt:lpstr>
      <vt:lpstr>PowerPoint-presentasjon</vt:lpstr>
      <vt:lpstr>Utflytting fra norske storbyer siden 2000</vt:lpstr>
      <vt:lpstr>Analyser av 2020-utflyttingen fra Oslo</vt:lpstr>
      <vt:lpstr>PowerPoint-presentasjon</vt:lpstr>
      <vt:lpstr>PowerPoint-presentasjon</vt:lpstr>
      <vt:lpstr>PowerPoint-presentasjon</vt:lpstr>
      <vt:lpstr>Hvor flyttet de?</vt:lpstr>
      <vt:lpstr>PowerPoint-presentasjon</vt:lpstr>
      <vt:lpstr>Nyeste oppdateringer</vt:lpstr>
      <vt:lpstr>Oppsummert:  ‘Koronaflukten’ fra Oslo</vt:lpstr>
      <vt:lpstr>PowerPoint-presentasjon</vt:lpstr>
      <vt:lpstr>PowerPoint-presentasjon</vt:lpstr>
      <vt:lpstr>PowerPoint-presentasjon</vt:lpstr>
      <vt:lpstr>Rapport om innvandrernes flyttemønster i Norge</vt:lpstr>
      <vt:lpstr>Sentralitet</vt:lpstr>
      <vt:lpstr>Hvor folk bor</vt:lpstr>
      <vt:lpstr>Kort oppsummert</vt:lpstr>
      <vt:lpstr>Nettoinnflytting til fylkene</vt:lpstr>
      <vt:lpstr>Nettoinnflytting til kommunene i Nordland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Tønnessen</dc:creator>
  <dc:description>template by officeconsult.no</dc:description>
  <cp:lastModifiedBy>Marianne Tønnessen</cp:lastModifiedBy>
  <cp:revision>6</cp:revision>
  <dcterms:created xsi:type="dcterms:W3CDTF">2022-05-30T07:25:00Z</dcterms:created>
  <dcterms:modified xsi:type="dcterms:W3CDTF">2022-08-30T08:21:59Z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0x010100C33FA81C42464E4E9D46AD2888873B4A</vt:lpwstr>
  </property>
</Properties>
</file>