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6" r:id="rId6"/>
    <p:sldId id="271" r:id="rId7"/>
    <p:sldId id="275" r:id="rId8"/>
    <p:sldId id="258" r:id="rId9"/>
    <p:sldId id="267" r:id="rId10"/>
    <p:sldId id="276" r:id="rId11"/>
    <p:sldId id="268" r:id="rId12"/>
    <p:sldId id="269" r:id="rId13"/>
    <p:sldId id="272" r:id="rId14"/>
    <p:sldId id="263" r:id="rId15"/>
    <p:sldId id="264" r:id="rId16"/>
    <p:sldId id="265" r:id="rId17"/>
    <p:sldId id="277" r:id="rId18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A5"/>
    <a:srgbClr val="FFFFFF"/>
    <a:srgbClr val="4B8F21"/>
    <a:srgbClr val="000000"/>
    <a:srgbClr val="C1002B"/>
    <a:srgbClr val="008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6A220-55B7-45D1-AC2A-7B0FE1B1AA4D}" v="3" dt="2022-06-09T12:48:31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3" autoAdjust="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amatu Winningah" userId="b2f32658-d0a2-44d5-b5cb-3554798eac00" providerId="ADAL" clId="{2266A220-55B7-45D1-AC2A-7B0FE1B1AA4D}"/>
    <pc:docChg chg="modSld">
      <pc:chgData name="Salamatu Winningah" userId="b2f32658-d0a2-44d5-b5cb-3554798eac00" providerId="ADAL" clId="{2266A220-55B7-45D1-AC2A-7B0FE1B1AA4D}" dt="2022-06-09T12:49:13.699" v="32" actId="5793"/>
      <pc:docMkLst>
        <pc:docMk/>
      </pc:docMkLst>
      <pc:sldChg chg="modNotesTx">
        <pc:chgData name="Salamatu Winningah" userId="b2f32658-d0a2-44d5-b5cb-3554798eac00" providerId="ADAL" clId="{2266A220-55B7-45D1-AC2A-7B0FE1B1AA4D}" dt="2022-06-09T12:49:13.699" v="32" actId="5793"/>
        <pc:sldMkLst>
          <pc:docMk/>
          <pc:sldMk cId="0" sldId="256"/>
        </pc:sldMkLst>
      </pc:sldChg>
      <pc:sldChg chg="addSp delSp modSp mod modNotesTx">
        <pc:chgData name="Salamatu Winningah" userId="b2f32658-d0a2-44d5-b5cb-3554798eac00" providerId="ADAL" clId="{2266A220-55B7-45D1-AC2A-7B0FE1B1AA4D}" dt="2022-06-09T12:48:47.629" v="30"/>
        <pc:sldMkLst>
          <pc:docMk/>
          <pc:sldMk cId="3665512774" sldId="258"/>
        </pc:sldMkLst>
        <pc:spChg chg="add del mod">
          <ac:chgData name="Salamatu Winningah" userId="b2f32658-d0a2-44d5-b5cb-3554798eac00" providerId="ADAL" clId="{2266A220-55B7-45D1-AC2A-7B0FE1B1AA4D}" dt="2022-06-09T12:48:47.629" v="30"/>
          <ac:spMkLst>
            <pc:docMk/>
            <pc:sldMk cId="3665512774" sldId="258"/>
            <ac:spMk id="3" creationId="{7A2264AC-4199-087E-954A-DD19F613AA4A}"/>
          </ac:spMkLst>
        </pc:spChg>
        <pc:spChg chg="mod">
          <ac:chgData name="Salamatu Winningah" userId="b2f32658-d0a2-44d5-b5cb-3554798eac00" providerId="ADAL" clId="{2266A220-55B7-45D1-AC2A-7B0FE1B1AA4D}" dt="2022-06-09T12:48:31.921" v="28" actId="14100"/>
          <ac:spMkLst>
            <pc:docMk/>
            <pc:sldMk cId="3665512774" sldId="258"/>
            <ac:spMk id="4" creationId="{1A36787B-7625-D502-2EAF-25ABF9EAF4DE}"/>
          </ac:spMkLst>
        </pc:spChg>
      </pc:sldChg>
      <pc:sldChg chg="modNotesTx">
        <pc:chgData name="Salamatu Winningah" userId="b2f32658-d0a2-44d5-b5cb-3554798eac00" providerId="ADAL" clId="{2266A220-55B7-45D1-AC2A-7B0FE1B1AA4D}" dt="2022-06-09T12:43:08.407" v="2" actId="6549"/>
        <pc:sldMkLst>
          <pc:docMk/>
          <pc:sldMk cId="3347129268" sldId="263"/>
        </pc:sldMkLst>
      </pc:sldChg>
      <pc:sldChg chg="modNotesTx">
        <pc:chgData name="Salamatu Winningah" userId="b2f32658-d0a2-44d5-b5cb-3554798eac00" providerId="ADAL" clId="{2266A220-55B7-45D1-AC2A-7B0FE1B1AA4D}" dt="2022-06-09T12:47:02.341" v="8" actId="5793"/>
        <pc:sldMkLst>
          <pc:docMk/>
          <pc:sldMk cId="1804817405" sldId="266"/>
        </pc:sldMkLst>
      </pc:sldChg>
      <pc:sldChg chg="modNotesTx">
        <pc:chgData name="Salamatu Winningah" userId="b2f32658-d0a2-44d5-b5cb-3554798eac00" providerId="ADAL" clId="{2266A220-55B7-45D1-AC2A-7B0FE1B1AA4D}" dt="2022-06-09T12:43:44.910" v="5" actId="6549"/>
        <pc:sldMkLst>
          <pc:docMk/>
          <pc:sldMk cId="1342456779" sldId="271"/>
        </pc:sldMkLst>
      </pc:sldChg>
      <pc:sldChg chg="modNotesTx">
        <pc:chgData name="Salamatu Winningah" userId="b2f32658-d0a2-44d5-b5cb-3554798eac00" providerId="ADAL" clId="{2266A220-55B7-45D1-AC2A-7B0FE1B1AA4D}" dt="2022-06-09T12:42:54.742" v="1" actId="20577"/>
        <pc:sldMkLst>
          <pc:docMk/>
          <pc:sldMk cId="3245050024" sldId="272"/>
        </pc:sldMkLst>
      </pc:sldChg>
      <pc:sldChg chg="modNotesTx">
        <pc:chgData name="Salamatu Winningah" userId="b2f32658-d0a2-44d5-b5cb-3554798eac00" providerId="ADAL" clId="{2266A220-55B7-45D1-AC2A-7B0FE1B1AA4D}" dt="2022-06-09T12:43:34.425" v="4" actId="20577"/>
        <pc:sldMkLst>
          <pc:docMk/>
          <pc:sldMk cId="2143293424" sldId="275"/>
        </pc:sldMkLst>
      </pc:sldChg>
      <pc:sldChg chg="modNotesTx">
        <pc:chgData name="Salamatu Winningah" userId="b2f32658-d0a2-44d5-b5cb-3554798eac00" providerId="ADAL" clId="{2266A220-55B7-45D1-AC2A-7B0FE1B1AA4D}" dt="2022-06-09T12:42:46.262" v="0" actId="20577"/>
        <pc:sldMkLst>
          <pc:docMk/>
          <pc:sldMk cId="3541097122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E0A4657-00C9-4B1F-B9DE-1B24037020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4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53FAC-8C22-4CD9-B5ED-F1864AAFBFF5}" type="slidenum">
              <a:rPr lang="nb-NO" altLang="nb-NO" smtClean="0"/>
              <a:pPr eaLnBrk="1" hangingPunct="1">
                <a:spcBef>
                  <a:spcPct val="0"/>
                </a:spcBef>
              </a:pPr>
              <a:t>1</a:t>
            </a:fld>
            <a:endParaRPr lang="nb-NO" altLang="nb-NO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nb-NO" altLang="nb-N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9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957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61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Loven ble nylig vedtatt 3. juni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Tilbud for ungdommer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Sendt ut e-post til alle kommunen om å henvende ungdommer til vgs. for tilbudet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Språk tilbud, tilgang til nødvending fasiliteter for de som følger opplæring fra Ukraina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124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916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19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b="0" i="0" dirty="0">
              <a:solidFill>
                <a:srgbClr val="282828"/>
              </a:solidFill>
              <a:effectLst/>
              <a:latin typeface="Si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82828"/>
                </a:solidFill>
                <a:effectLst/>
                <a:latin typeface="Siri"/>
              </a:rPr>
              <a:t>Loven skal bidra til at innvandrere får gode norskferdigheter, kunnskap om norsk samfunnsliv, formelle kvalifikasjoner og en varig tilknytning til arbeidslivet.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82828"/>
                </a:solidFill>
                <a:effectLst/>
                <a:latin typeface="Siri"/>
              </a:rPr>
              <a:t>Integreringsloven har forsterket det regionale ansvaret fylkeskommunen har på integreringsfeltet.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282828"/>
              </a:solidFill>
              <a:effectLst/>
              <a:latin typeface="Si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070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8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07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93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30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32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- Prosjekt Fokus samarbeid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95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3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3400" y="980728"/>
            <a:ext cx="10363200" cy="468313"/>
          </a:xfrm>
        </p:spPr>
        <p:txBody>
          <a:bodyPr/>
          <a:lstStyle>
            <a:lvl1pPr>
              <a:defRPr>
                <a:solidFill>
                  <a:srgbClr val="C1002B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30424" y="1916832"/>
            <a:ext cx="9718104" cy="4114800"/>
          </a:xfrm>
          <a:prstGeom prst="rect">
            <a:avLst/>
          </a:prstGeom>
        </p:spPr>
        <p:txBody>
          <a:bodyPr/>
          <a:lstStyle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5563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914400"/>
            <a:ext cx="2590800" cy="5029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75692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C4D1-8BEB-40D8-897B-FBA7B98786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23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DB5A-CF74-4732-8ECC-6E266D8845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59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B96B-1457-4AA1-BD2B-3D61C576CF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8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CB0C-8891-4F77-98BF-0CC85635C2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51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938D-6DDE-4E5A-B09B-9A157E7249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50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1AC1-00D0-4010-B493-8A45CE59ED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04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7129-BAB3-4659-B821-B9378C0158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0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A4D6-0C5D-40B5-9B64-7705BEC420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6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2B9C-44A4-4136-8BE2-507E7C1784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62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1"/>
            <a:ext cx="103632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alt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0"/>
          <a:stretch/>
        </p:blipFill>
        <p:spPr>
          <a:xfrm>
            <a:off x="0" y="5445225"/>
            <a:ext cx="4439816" cy="1412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B8F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egjeringen.no/contentassets/3caa95680fe5427085c194ca6be498e1/no/pdfs/prp202120220107000dddpdf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lwin@nfk.n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../../../OneDrive%20-%20Nordland%20Fylkeskommune/Utdanning/Integrering%20i%20Nordland/Handlingsplan%20for%20voksne/Kompetansel&#248;ft%20for%20voksne%202022-2024_.pdf" TargetMode="External"/><Relationship Id="rId4" Type="http://schemas.openxmlformats.org/officeDocument/2006/relationships/hyperlink" Target="https://vgsnfk-my.sharepoint.com/personal/salwin_nfk_no/Documents/Utdanning/Integrering%20i%20Nordland/Handlingsplan%20for%20voksne/Kompetansel&#248;ft%20for%20voksne%202022-2024_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vann, himmel, utendørs, mann&#10;&#10;Automatisk generert beskrivelse">
            <a:extLst>
              <a:ext uri="{FF2B5EF4-FFF2-40B4-BE49-F238E27FC236}">
                <a16:creationId xmlns:a16="http://schemas.microsoft.com/office/drawing/2014/main" id="{BA5A566E-0DB9-6376-BB02-E28BF4B57C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34" r="155" b="43098"/>
          <a:stretch/>
        </p:blipFill>
        <p:spPr>
          <a:xfrm>
            <a:off x="-36874" y="1155700"/>
            <a:ext cx="12251322" cy="6007100"/>
          </a:xfrm>
          <a:prstGeom prst="rect">
            <a:avLst/>
          </a:prstGeom>
        </p:spPr>
      </p:pic>
      <p:sp>
        <p:nvSpPr>
          <p:cNvPr id="3096" name="Rektangel 3095"/>
          <p:cNvSpPr/>
          <p:nvPr/>
        </p:nvSpPr>
        <p:spPr>
          <a:xfrm>
            <a:off x="-30342" y="0"/>
            <a:ext cx="12241360" cy="1340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328248" y="6525344"/>
            <a:ext cx="35814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b-NO" altLang="nb-NO" sz="800">
                <a:solidFill>
                  <a:schemeClr val="bg1"/>
                </a:solidFill>
                <a:latin typeface="Verdana" pitchFamily="34" charset="0"/>
              </a:rPr>
              <a:t>Foto: Salamatu </a:t>
            </a: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-25401" y="3854450"/>
            <a:ext cx="6534355" cy="2266950"/>
          </a:xfrm>
          <a:prstGeom prst="rect">
            <a:avLst/>
          </a:prstGeom>
          <a:solidFill>
            <a:srgbClr val="FFFFFF">
              <a:alpha val="65882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lIns="522000" tIns="118800" rIns="162000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0"/>
              </a:spcBef>
              <a:buFontTx/>
              <a:buNone/>
            </a:pPr>
            <a:r>
              <a:rPr lang="nb-NO" sz="2800">
                <a:latin typeface="+mj-lt"/>
              </a:rPr>
              <a:t>Videregående opplæring for voksne </a:t>
            </a:r>
            <a:r>
              <a:rPr lang="nb-NO" sz="2400">
                <a:latin typeface="+mj-lt"/>
              </a:rPr>
              <a:t>med spesielt fokus på </a:t>
            </a:r>
            <a:r>
              <a:rPr lang="nb-NO" sz="2400" b="1">
                <a:latin typeface="+mj-lt"/>
              </a:rPr>
              <a:t>fremmedspråklige</a:t>
            </a:r>
          </a:p>
          <a:p>
            <a:pPr eaLnBrk="1" hangingPunct="1">
              <a:lnSpc>
                <a:spcPct val="80000"/>
              </a:lnSpc>
              <a:spcBef>
                <a:spcPct val="200000"/>
              </a:spcBef>
              <a:buFontTx/>
              <a:buNone/>
            </a:pPr>
            <a:r>
              <a:rPr lang="nb-NO"/>
              <a:t>Salamathu Winningah</a:t>
            </a:r>
            <a:br>
              <a:rPr lang="nb-NO"/>
            </a:br>
            <a:r>
              <a:rPr lang="nb-NO" altLang="nb-NO" sz="1200">
                <a:latin typeface="Verdana" pitchFamily="34" charset="0"/>
              </a:rPr>
              <a:t>08. juni 2022</a:t>
            </a:r>
          </a:p>
        </p:txBody>
      </p:sp>
      <p:pic>
        <p:nvPicPr>
          <p:cNvPr id="23" name="Picture 5" descr="C:\Documents and Settings\RBK27\Skrivebord\LOGO\NFK LOGO\Logo_nfk_CM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5" y="478061"/>
            <a:ext cx="1905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E86F8F5-2E6D-D5BF-B3FA-824DEE77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2766292"/>
            <a:ext cx="4378036" cy="113607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b-NO" sz="6000" b="1">
                <a:solidFill>
                  <a:srgbClr val="0082A5"/>
                </a:solidFill>
              </a:rPr>
              <a:t>K</a:t>
            </a:r>
            <a:r>
              <a:rPr lang="nb-NO" sz="6000">
                <a:solidFill>
                  <a:srgbClr val="0082A5"/>
                </a:solidFill>
              </a:rPr>
              <a:t>arriere </a:t>
            </a:r>
            <a:r>
              <a:rPr lang="nb-NO" sz="6000" b="1">
                <a:solidFill>
                  <a:srgbClr val="0082A5"/>
                </a:solidFill>
              </a:rPr>
              <a:t>N</a:t>
            </a:r>
            <a:r>
              <a:rPr lang="nb-NO" sz="6000">
                <a:solidFill>
                  <a:srgbClr val="0082A5"/>
                </a:solidFill>
              </a:rPr>
              <a:t>ordland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7D2C1B2-2371-3E0C-2937-E83941EA6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8675" y="1502995"/>
            <a:ext cx="6538980" cy="444862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nb-NO" sz="2300"/>
              <a:t>Nordland fylkeskommune har tre regionale Karrieresenter, med ni lokasjoner rundt om i Nordland. </a:t>
            </a:r>
          </a:p>
          <a:p>
            <a:pPr>
              <a:lnSpc>
                <a:spcPct val="90000"/>
              </a:lnSpc>
            </a:pPr>
            <a:r>
              <a:rPr lang="nb-NO" sz="2300"/>
              <a:t>Karrieresentrene tilbyr veiledning knyttet til utdanning og arbeid, til alle i Nordland over 19 år.</a:t>
            </a:r>
          </a:p>
          <a:p>
            <a:pPr>
              <a:lnSpc>
                <a:spcPct val="90000"/>
              </a:lnSpc>
            </a:pPr>
            <a:r>
              <a:rPr lang="nb-NO" sz="230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Av 2508 var det 1415 personer som ikke hadde bestått videregående opplæring. </a:t>
            </a:r>
          </a:p>
          <a:p>
            <a:pPr>
              <a:lnSpc>
                <a:spcPct val="90000"/>
              </a:lnSpc>
            </a:pPr>
            <a:r>
              <a:rPr lang="nb-NO" sz="230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Karriere Nordland veileder generelt mange flerspråklige. For 2021 er det totale tallet 810 personer, som utgjør </a:t>
            </a:r>
            <a:r>
              <a:rPr lang="nb-NO" sz="230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nb-NO" sz="230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32% av de som fikk veiledning. </a:t>
            </a:r>
            <a:endParaRPr lang="nb-NO" sz="23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/>
          </a:p>
          <a:p>
            <a:pPr lvl="0"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4505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C03945-BBC3-D672-D4D3-CF0502FE1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29" t="4035" r="414" b="33629"/>
          <a:stretch/>
        </p:blipFill>
        <p:spPr>
          <a:xfrm>
            <a:off x="0" y="0"/>
            <a:ext cx="12191999" cy="5872740"/>
          </a:xfrm>
          <a:prstGeom prst="rect">
            <a:avLst/>
          </a:prstGeom>
          <a:noFill/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7D2C1B2-2371-3E0C-2937-E83941EA6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0408" y="646213"/>
            <a:ext cx="4078841" cy="4936732"/>
          </a:xfrm>
          <a:solidFill>
            <a:srgbClr val="FFFFFF">
              <a:alpha val="85098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>
                <a:solidFill>
                  <a:srgbClr val="0082A5"/>
                </a:solidFill>
              </a:rPr>
              <a:t>Karriereveiledning</a:t>
            </a:r>
            <a:r>
              <a:rPr lang="nb-NO" sz="3200">
                <a:solidFill>
                  <a:srgbClr val="0082A5"/>
                </a:solidFill>
              </a:rPr>
              <a:t> til nyankomne flyktninger </a:t>
            </a:r>
            <a:endParaRPr lang="nb-NO" sz="1800">
              <a:solidFill>
                <a:srgbClr val="0082A5"/>
              </a:solidFill>
            </a:endParaRPr>
          </a:p>
          <a:p>
            <a:r>
              <a:rPr lang="nb-NO" sz="1800" b="0" i="0">
                <a:effectLst/>
              </a:rPr>
              <a:t>Karriere Nordland har fått oppdraget å gi karriereveiledning til bosatte flyktninger over 18 år</a:t>
            </a:r>
          </a:p>
          <a:p>
            <a:r>
              <a:rPr lang="nb-NO" sz="1800"/>
              <a:t>Karriere Nordland har samarbeidsavtaler med alle kommunene som har bosetting</a:t>
            </a:r>
          </a:p>
          <a:p>
            <a:r>
              <a:rPr lang="nb-NO" altLang="nb-NO" sz="1800"/>
              <a:t>Det er utarbeidet en fast prosedyre for samarbeidet mellom karrieresentrene og kommunene</a:t>
            </a:r>
            <a:endParaRPr lang="nb-NO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12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&#10;&#10;Automatisk generert beskrivelse">
            <a:extLst>
              <a:ext uri="{FF2B5EF4-FFF2-40B4-BE49-F238E27FC236}">
                <a16:creationId xmlns:a16="http://schemas.microsoft.com/office/drawing/2014/main" id="{3F46887D-A589-CDAC-438F-8121EDA24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" t="-15683" r="758" b="27010"/>
          <a:stretch/>
        </p:blipFill>
        <p:spPr>
          <a:xfrm>
            <a:off x="-113017" y="-1351008"/>
            <a:ext cx="12305017" cy="7279198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DA9AB13-62DE-2A6F-3D83-A0E80B5F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377575"/>
            <a:ext cx="4671460" cy="5426325"/>
          </a:xfrm>
          <a:solidFill>
            <a:srgbClr val="FFFFFF">
              <a:alpha val="76078"/>
            </a:srgb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3800">
                <a:solidFill>
                  <a:srgbClr val="0082A5"/>
                </a:solidFill>
              </a:rPr>
              <a:t>Midlertidig lov – </a:t>
            </a:r>
            <a:r>
              <a:rPr lang="nb-NO" sz="3800" b="1">
                <a:solidFill>
                  <a:srgbClr val="0082A5"/>
                </a:solidFill>
              </a:rPr>
              <a:t>raskere inkludering av ukrainske flyktninger</a:t>
            </a:r>
          </a:p>
          <a:p>
            <a:pPr marL="0" indent="0">
              <a:buNone/>
            </a:pPr>
            <a:endParaRPr lang="nb-NO" b="0" i="0">
              <a:solidFill>
                <a:sysClr val="windowText" lastClr="000000"/>
              </a:solidFill>
              <a:effectLst/>
            </a:endParaRPr>
          </a:p>
          <a:p>
            <a:pPr marL="0" indent="0">
              <a:buNone/>
            </a:pPr>
            <a:r>
              <a:rPr lang="nb-NO" sz="2600" i="1">
                <a:solidFill>
                  <a:sysClr val="windowText" lastClr="000000"/>
                </a:solidFill>
              </a:rPr>
              <a:t>Loven foreslår at: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600">
                <a:solidFill>
                  <a:sysClr val="windowText" lastClr="000000"/>
                </a:solidFill>
              </a:rPr>
              <a:t>Ukrainske flyktninger skal ha r</a:t>
            </a:r>
            <a:r>
              <a:rPr lang="nb-NO" sz="2600" b="0" i="0">
                <a:solidFill>
                  <a:sysClr val="windowText" lastClr="000000"/>
                </a:solidFill>
                <a:effectLst/>
              </a:rPr>
              <a:t>ett, men ikke plikt, til å delta i introduksjonsprogram og </a:t>
            </a:r>
            <a:r>
              <a:rPr lang="nb-NO" sz="2600" b="0" i="0" err="1">
                <a:solidFill>
                  <a:sysClr val="windowText" lastClr="000000"/>
                </a:solidFill>
                <a:effectLst/>
              </a:rPr>
              <a:t>karriereveiledening</a:t>
            </a:r>
            <a:r>
              <a:rPr lang="nb-NO" sz="2600" b="0" i="0">
                <a:solidFill>
                  <a:sysClr val="windowText" lastClr="000000"/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b="0" i="0">
                <a:solidFill>
                  <a:sysClr val="windowText" lastClr="000000"/>
                </a:solidFill>
                <a:effectLst/>
              </a:rPr>
              <a:t>Rett, men ikke plikt til opplæring i norsk etter bosetting. Retten gjelder i ett år fra oppstartstidspunktet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b="0" i="0">
                <a:solidFill>
                  <a:sysClr val="windowText" lastClr="000000"/>
                </a:solidFill>
                <a:effectLst/>
              </a:rPr>
              <a:t>Kommunen har plikt til å sørge for opplæring så snart som mulig og senest innen tre måneder etter bosetting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600" b="0" i="0">
                <a:solidFill>
                  <a:sysClr val="windowText" lastClr="000000"/>
                </a:solidFill>
                <a:effectLst/>
              </a:rPr>
              <a:t>Introduksjonsprogrammet kan ha en varighet på opptil fire år. Dette gjelder for de som ikke har VGO fra før.</a:t>
            </a:r>
            <a:endParaRPr lang="nb-NO" sz="2600">
              <a:solidFill>
                <a:sysClr val="windowText" lastClr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600" b="0" i="0">
                <a:solidFill>
                  <a:sysClr val="windowText" lastClr="000000"/>
                </a:solidFill>
                <a:effectLst/>
              </a:rPr>
              <a:t>Programmet skal bestå av arbeids- eller utdanningsrettede elementer, et språktilbud og foreldreveiledning.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b-NO" b="0" i="0">
              <a:solidFill>
                <a:sysClr val="windowText" lastClr="000000"/>
              </a:solidFill>
              <a:effectLst/>
            </a:endParaRPr>
          </a:p>
          <a:p>
            <a:pPr marL="0" indent="0" algn="l">
              <a:buNone/>
            </a:pPr>
            <a:endParaRPr lang="nb-NO" b="0" i="0">
              <a:solidFill>
                <a:sysClr val="windowText" lastClr="000000"/>
              </a:solidFill>
              <a:effectLst/>
            </a:endParaRPr>
          </a:p>
          <a:p>
            <a:pPr marL="0" indent="0" algn="l">
              <a:buNone/>
            </a:pPr>
            <a:endParaRPr lang="nb-NO" b="0" i="0">
              <a:solidFill>
                <a:sysClr val="windowText" lastClr="000000"/>
              </a:solidFill>
              <a:effectLst/>
            </a:endParaRPr>
          </a:p>
          <a:p>
            <a:pPr marL="0" indent="0">
              <a:buNone/>
            </a:pPr>
            <a:endParaRPr lang="nb-NO">
              <a:solidFill>
                <a:sysClr val="windowText" lastClr="000000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AD66021-0E9B-5DF8-D1FD-3E4B09D21D27}"/>
              </a:ext>
            </a:extLst>
          </p:cNvPr>
          <p:cNvSpPr txBox="1"/>
          <p:nvPr/>
        </p:nvSpPr>
        <p:spPr>
          <a:xfrm>
            <a:off x="8013032" y="427371"/>
            <a:ext cx="3757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*Prop. 107 L (2021–2022) (regjeringen.no)</a:t>
            </a:r>
            <a:endParaRPr lang="nb-NO" sz="200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367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3A7C2A7-6E4A-FC8F-BF38-DB927475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3525"/>
            <a:ext cx="4961545" cy="2223065"/>
          </a:xfrm>
        </p:spPr>
        <p:txBody>
          <a:bodyPr/>
          <a:lstStyle/>
          <a:p>
            <a:pPr marL="0" indent="0"/>
            <a:r>
              <a:rPr lang="nb-NO" err="1">
                <a:solidFill>
                  <a:srgbClr val="0082A5"/>
                </a:solidFill>
                <a:latin typeface="Inter"/>
              </a:rPr>
              <a:t>Stimulab</a:t>
            </a:r>
            <a:r>
              <a:rPr lang="nb-NO">
                <a:solidFill>
                  <a:srgbClr val="0082A5"/>
                </a:solidFill>
                <a:latin typeface="Inter"/>
              </a:rPr>
              <a:t>-Bedre </a:t>
            </a:r>
            <a:r>
              <a:rPr lang="nb-NO" i="0">
                <a:solidFill>
                  <a:srgbClr val="0082A5"/>
                </a:solidFill>
                <a:effectLst/>
                <a:latin typeface="Inter"/>
              </a:rPr>
              <a:t>tjenestetilbud for </a:t>
            </a:r>
            <a:r>
              <a:rPr lang="nb-NO" sz="3600" b="1" i="0">
                <a:solidFill>
                  <a:srgbClr val="0082A5"/>
                </a:solidFill>
                <a:effectLst/>
                <a:latin typeface="Inter"/>
              </a:rPr>
              <a:t>arbeids- og familieinnvandrere</a:t>
            </a:r>
            <a:r>
              <a:rPr lang="nb-NO" sz="3600" i="0">
                <a:solidFill>
                  <a:srgbClr val="0082A5"/>
                </a:solidFill>
                <a:effectLst/>
                <a:latin typeface="Inter"/>
              </a:rPr>
              <a:t> </a:t>
            </a:r>
            <a:br>
              <a:rPr lang="nb-NO" sz="1800">
                <a:latin typeface="Inter"/>
              </a:rPr>
            </a:br>
            <a:endParaRPr lang="nb-NO" sz="180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42AB599-AFFF-F385-90B0-1573A140A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573" y="1775569"/>
            <a:ext cx="5327225" cy="41965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1900">
                <a:solidFill>
                  <a:srgbClr val="1E2B3C"/>
                </a:solidFill>
              </a:rPr>
              <a:t>I</a:t>
            </a:r>
            <a:r>
              <a:rPr lang="nb-NO" sz="1900" i="0">
                <a:solidFill>
                  <a:srgbClr val="1E2B3C"/>
                </a:solidFill>
                <a:effectLst/>
              </a:rPr>
              <a:t>nnovasjonsprosjekt med støtte fra Digitalisering direktoratet</a:t>
            </a:r>
            <a:r>
              <a:rPr lang="nb-NO" sz="1900">
                <a:solidFill>
                  <a:srgbClr val="1E2B3C"/>
                </a:solidFill>
              </a:rPr>
              <a:t>, innvilget i mai 2022</a:t>
            </a:r>
          </a:p>
          <a:p>
            <a:pPr marL="0" indent="0">
              <a:buNone/>
            </a:pPr>
            <a:endParaRPr lang="nb-NO" sz="2200" b="1">
              <a:solidFill>
                <a:srgbClr val="1E2B3C"/>
              </a:solidFill>
              <a:effectLst/>
            </a:endParaRPr>
          </a:p>
          <a:p>
            <a:pPr marL="0" indent="0">
              <a:buNone/>
            </a:pPr>
            <a:r>
              <a:rPr lang="nb-NO" sz="2200" b="1">
                <a:solidFill>
                  <a:srgbClr val="1E2B3C"/>
                </a:solidFill>
                <a:effectLst/>
              </a:rPr>
              <a:t>Prosjektets formål </a:t>
            </a:r>
          </a:p>
          <a:p>
            <a:r>
              <a:rPr lang="nb-NO" sz="2200">
                <a:solidFill>
                  <a:srgbClr val="1E2B3C"/>
                </a:solidFill>
              </a:rPr>
              <a:t>Gjøre det e</a:t>
            </a:r>
            <a:r>
              <a:rPr lang="nb-NO" sz="2200" b="0">
                <a:solidFill>
                  <a:srgbClr val="1E2B3C"/>
                </a:solidFill>
                <a:effectLst/>
              </a:rPr>
              <a:t>nklere å være ny i Nordland. </a:t>
            </a:r>
          </a:p>
          <a:p>
            <a:r>
              <a:rPr lang="nb-NO" sz="2200" b="0">
                <a:solidFill>
                  <a:srgbClr val="1E2B3C"/>
                </a:solidFill>
                <a:effectLst/>
              </a:rPr>
              <a:t>Bidra til en helhetlig regionalt mottaksapparat med velkoordinerte, tilpassede og informative tjenester.</a:t>
            </a:r>
          </a:p>
          <a:p>
            <a:r>
              <a:rPr lang="nb-NO" sz="2200" b="0">
                <a:solidFill>
                  <a:srgbClr val="1E2B3C"/>
                </a:solidFill>
                <a:effectLst/>
              </a:rPr>
              <a:t> Legge grunnlaget for en høyere deltakelse i arbeids- og samfunnslivet. </a:t>
            </a:r>
          </a:p>
          <a:p>
            <a:r>
              <a:rPr lang="nb-NO" sz="2200" b="0">
                <a:solidFill>
                  <a:srgbClr val="1E2B3C"/>
                </a:solidFill>
                <a:effectLst/>
              </a:rPr>
              <a:t>Bidra til å gjøre det enklere for arbeids- og næringsliv å rekruttere fra utlandet.</a:t>
            </a:r>
            <a:endParaRPr lang="nb-NO" sz="220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87430A-8DFF-72F5-2565-627AFD9A6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6414" y="3216722"/>
            <a:ext cx="4527013" cy="430604"/>
          </a:xfrm>
        </p:spPr>
        <p:txBody>
          <a:bodyPr>
            <a:normAutofit/>
          </a:bodyPr>
          <a:lstStyle/>
          <a:p>
            <a:r>
              <a:rPr lang="nb-NO" sz="1800">
                <a:solidFill>
                  <a:schemeClr val="bg1">
                    <a:lumMod val="50000"/>
                  </a:schemeClr>
                </a:solidFill>
              </a:rPr>
              <a:t>Samarbeidspartnere</a:t>
            </a:r>
            <a:r>
              <a:rPr lang="nb-NO" sz="1800"/>
              <a:t>: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4E947260-8AE2-A560-5AC7-0C70C919BC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46414" y="4621006"/>
            <a:ext cx="1647122" cy="747305"/>
          </a:xfr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4E12C1A-C351-5EEB-26E9-D97AD7EA7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919" y="3683361"/>
            <a:ext cx="1638827" cy="74730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DA4D9431-ABA2-C234-4CD6-79ABE9F0C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746" y="3748055"/>
            <a:ext cx="706063" cy="8729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1C2F1E14-36EB-4552-CCA0-246946D99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698" y="4520277"/>
            <a:ext cx="838478" cy="90020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87713C5-FBD8-0F2F-B866-AE810D39E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02" y="3708584"/>
            <a:ext cx="1805254" cy="69686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13BA259-8CC3-5EAE-DE18-E92E90A4E95A}"/>
              </a:ext>
            </a:extLst>
          </p:cNvPr>
          <p:cNvSpPr txBox="1"/>
          <p:nvPr/>
        </p:nvSpPr>
        <p:spPr>
          <a:xfrm>
            <a:off x="609600" y="3186201"/>
            <a:ext cx="4961545" cy="2785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06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8C8B18BC-26D5-09B5-F33B-3A166F58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424" y="1336328"/>
            <a:ext cx="10363200" cy="468313"/>
          </a:xfrm>
        </p:spPr>
        <p:txBody>
          <a:bodyPr/>
          <a:lstStyle/>
          <a:p>
            <a:r>
              <a:rPr lang="nb-NO">
                <a:solidFill>
                  <a:srgbClr val="0082A5"/>
                </a:solidFill>
              </a:rPr>
              <a:t>Takk for </a:t>
            </a:r>
            <a:r>
              <a:rPr lang="nb-NO" b="1">
                <a:solidFill>
                  <a:srgbClr val="0082A5"/>
                </a:solidFill>
              </a:rPr>
              <a:t>oppmerksomheten</a:t>
            </a:r>
            <a:r>
              <a:rPr lang="nb-NO">
                <a:solidFill>
                  <a:srgbClr val="0082A5"/>
                </a:solidFill>
              </a:rPr>
              <a:t>!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E42BC575-02ED-AA8D-C6FE-1ED2E6F79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24" y="1916832"/>
            <a:ext cx="9718104" cy="1397868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Kontaktinformasjon</a:t>
            </a:r>
          </a:p>
          <a:p>
            <a:pPr marL="0" indent="0">
              <a:buNone/>
            </a:pPr>
            <a:r>
              <a:rPr lang="nb-NO"/>
              <a:t>E-post: </a:t>
            </a:r>
            <a:r>
              <a:rPr lang="nb-NO">
                <a:hlinkClick r:id="rId3"/>
              </a:rPr>
              <a:t>salwin@nfk.no</a:t>
            </a:r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035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F80EA5B-6BE2-EC36-6875-5752274A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30" y="2120264"/>
            <a:ext cx="4304070" cy="2018111"/>
          </a:xfrm>
        </p:spPr>
        <p:txBody>
          <a:bodyPr/>
          <a:lstStyle/>
          <a:p>
            <a:r>
              <a:rPr lang="nb-NO" sz="3600">
                <a:solidFill>
                  <a:srgbClr val="0082A5"/>
                </a:solidFill>
              </a:rPr>
              <a:t>Fylkeskommunens </a:t>
            </a:r>
            <a:r>
              <a:rPr lang="nb-NO" sz="3600" b="1">
                <a:solidFill>
                  <a:srgbClr val="0082A5"/>
                </a:solidFill>
              </a:rPr>
              <a:t>ansvar og rolle</a:t>
            </a:r>
            <a:r>
              <a:rPr lang="nb-NO" sz="3600">
                <a:solidFill>
                  <a:srgbClr val="0082A5"/>
                </a:solidFill>
              </a:rPr>
              <a:t> iht. ny integreringslov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C0D0A45-E070-2999-383C-498196561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611" y="1354802"/>
            <a:ext cx="5671659" cy="4099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/>
              <a:t>Nordland fylkeskommune skal:</a:t>
            </a:r>
          </a:p>
          <a:p>
            <a:r>
              <a:rPr lang="nb-NO"/>
              <a:t>Lage en regional</a:t>
            </a:r>
            <a:r>
              <a:rPr lang="nb-NO" sz="2000"/>
              <a:t> plan for kvalifisering av innvandrere. </a:t>
            </a:r>
          </a:p>
          <a:p>
            <a:r>
              <a:rPr lang="nb-NO" sz="2000"/>
              <a:t>Anbefale hvor mange flyktninger som bør bosettes i den enkelte kommune.</a:t>
            </a:r>
          </a:p>
          <a:p>
            <a:r>
              <a:rPr lang="nb-NO" sz="2000"/>
              <a:t>Gi karriereveiledning til </a:t>
            </a:r>
            <a:r>
              <a:rPr lang="nb-NO" sz="2000" err="1"/>
              <a:t>nyankommende</a:t>
            </a:r>
            <a:r>
              <a:rPr lang="nb-NO" sz="2000"/>
              <a:t> flyktninger.</a:t>
            </a:r>
            <a:endParaRPr lang="nb-NO"/>
          </a:p>
          <a:p>
            <a:r>
              <a:rPr lang="nb-NO"/>
              <a:t>Tilby </a:t>
            </a:r>
            <a:r>
              <a:rPr lang="nb-NO" sz="2000"/>
              <a:t>norsk og samfunnskunnskap for deltagere som går fulltid i videregående opplæring – </a:t>
            </a:r>
            <a:r>
              <a:rPr lang="nb-NO" sz="2000" i="1"/>
              <a:t>etter opplæringsloven   </a:t>
            </a:r>
          </a:p>
          <a:p>
            <a:r>
              <a:rPr lang="nb-NO"/>
              <a:t>Ha ansvar for det regionale integreringsarbeidet.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81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73D1AF3-F274-85B1-CAD5-580A862A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19" y="2172108"/>
            <a:ext cx="3831481" cy="2641191"/>
          </a:xfrm>
        </p:spPr>
        <p:txBody>
          <a:bodyPr/>
          <a:lstStyle/>
          <a:p>
            <a:r>
              <a:rPr lang="nb-NO" sz="4800" b="1">
                <a:solidFill>
                  <a:srgbClr val="0082A5"/>
                </a:solidFill>
                <a:latin typeface="+mn-lt"/>
              </a:rPr>
              <a:t>Regionale</a:t>
            </a:r>
            <a:br>
              <a:rPr lang="nb-NO" sz="4000">
                <a:solidFill>
                  <a:srgbClr val="0082A5"/>
                </a:solidFill>
                <a:latin typeface="+mn-lt"/>
              </a:rPr>
            </a:br>
            <a:r>
              <a:rPr lang="nb-NO" sz="4000">
                <a:solidFill>
                  <a:srgbClr val="0082A5"/>
                </a:solidFill>
                <a:latin typeface="+mn-lt"/>
              </a:rPr>
              <a:t>integrerings-oppgaver </a:t>
            </a:r>
            <a:br>
              <a:rPr lang="nb-NO" sz="4000" b="1">
                <a:solidFill>
                  <a:sysClr val="windowText" lastClr="000000"/>
                </a:solidFill>
                <a:latin typeface="+mn-lt"/>
              </a:rPr>
            </a:br>
            <a:endParaRPr lang="nb-NO" sz="400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A2EE424-6EC9-2ECF-0033-9370F88BE5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89523" y="1726995"/>
            <a:ext cx="5446388" cy="3404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2000" b="1">
              <a:solidFill>
                <a:sysClr val="windowText" lastClr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nb-NO">
                <a:solidFill>
                  <a:sysClr val="windowText" lastClr="000000"/>
                </a:solidFill>
              </a:rPr>
              <a:t>L</a:t>
            </a:r>
            <a:r>
              <a:rPr lang="nb-NO" sz="2000">
                <a:solidFill>
                  <a:sysClr val="windowText" lastClr="000000"/>
                </a:solidFill>
                <a:latin typeface="+mn-lt"/>
              </a:rPr>
              <a:t>egge til rette for innvandrere kan etablere virksomheter.</a:t>
            </a:r>
          </a:p>
          <a:p>
            <a:pPr marL="285750" indent="-285750">
              <a:buFontTx/>
              <a:buChar char="-"/>
            </a:pPr>
            <a:r>
              <a:rPr lang="nb-NO">
                <a:solidFill>
                  <a:sysClr val="windowText" lastClr="000000"/>
                </a:solidFill>
              </a:rPr>
              <a:t>F</a:t>
            </a:r>
            <a:r>
              <a:rPr lang="nb-NO" sz="2000">
                <a:solidFill>
                  <a:sysClr val="windowText" lastClr="000000"/>
                </a:solidFill>
                <a:latin typeface="+mn-lt"/>
              </a:rPr>
              <a:t>agutdannede og høyt kvalifiserte innvandrere inkluderes i arbeidslivet. </a:t>
            </a:r>
          </a:p>
          <a:p>
            <a:pPr marL="285750" indent="-285750">
              <a:buFontTx/>
              <a:buChar char="-"/>
            </a:pPr>
            <a:r>
              <a:rPr lang="nb-NO">
                <a:solidFill>
                  <a:sysClr val="windowText" lastClr="000000"/>
                </a:solidFill>
              </a:rPr>
              <a:t>F</a:t>
            </a:r>
            <a:r>
              <a:rPr lang="nb-NO" sz="2000">
                <a:solidFill>
                  <a:sysClr val="windowText" lastClr="000000"/>
                </a:solidFill>
                <a:latin typeface="+mn-lt"/>
              </a:rPr>
              <a:t>ølge opp regionale arbeidet mot negativ sosial kontroll, </a:t>
            </a:r>
            <a:r>
              <a:rPr lang="nb-NO" sz="2000" err="1">
                <a:solidFill>
                  <a:sysClr val="windowText" lastClr="000000"/>
                </a:solidFill>
                <a:latin typeface="+mn-lt"/>
              </a:rPr>
              <a:t>æresrelatert</a:t>
            </a:r>
            <a:r>
              <a:rPr lang="nb-NO" sz="2000">
                <a:solidFill>
                  <a:sysClr val="windowText" lastClr="000000"/>
                </a:solidFill>
                <a:latin typeface="+mn-lt"/>
              </a:rPr>
              <a:t> vold.  </a:t>
            </a:r>
          </a:p>
          <a:p>
            <a:pPr marL="285750" indent="-285750">
              <a:buFontTx/>
              <a:buChar char="-"/>
            </a:pPr>
            <a:r>
              <a:rPr lang="nb-NO">
                <a:solidFill>
                  <a:sysClr val="windowText" lastClr="000000"/>
                </a:solidFill>
              </a:rPr>
              <a:t>L</a:t>
            </a:r>
            <a:r>
              <a:rPr lang="nb-NO" sz="2000">
                <a:solidFill>
                  <a:sysClr val="windowText" lastClr="000000"/>
                </a:solidFill>
                <a:latin typeface="+mn-lt"/>
              </a:rPr>
              <a:t>egge til rette for samarbeid med sivilsamfunnet, herunder frivillig sektor. </a:t>
            </a:r>
            <a:r>
              <a:rPr lang="nb-NO" sz="2000">
                <a:solidFill>
                  <a:schemeClr val="bg1"/>
                </a:solidFill>
                <a:latin typeface="+mn-lt"/>
              </a:rPr>
              <a:t>. </a:t>
            </a:r>
          </a:p>
          <a:p>
            <a:endParaRPr lang="nb-NO" sz="16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24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655BA-5363-64C6-C72E-7FBCF249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818" y="5062811"/>
            <a:ext cx="6719999" cy="984074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b-NO" sz="3600">
                <a:solidFill>
                  <a:srgbClr val="0082A5"/>
                </a:solidFill>
              </a:rPr>
              <a:t>Dagens varierte </a:t>
            </a:r>
            <a:r>
              <a:rPr lang="nb-NO" sz="3600" b="1">
                <a:solidFill>
                  <a:srgbClr val="0082A5"/>
                </a:solidFill>
              </a:rPr>
              <a:t>opplæringstilbud</a:t>
            </a:r>
            <a:r>
              <a:rPr lang="nb-NO" sz="3600">
                <a:solidFill>
                  <a:srgbClr val="0082A5"/>
                </a:solidFill>
              </a:rPr>
              <a:t> for voksne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62D8845-D777-28A2-B570-CEB87D2638A5}"/>
              </a:ext>
            </a:extLst>
          </p:cNvPr>
          <p:cNvSpPr txBox="1"/>
          <p:nvPr/>
        </p:nvSpPr>
        <p:spPr>
          <a:xfrm>
            <a:off x="925582" y="1327373"/>
            <a:ext cx="3175364" cy="123110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b="1">
                <a:latin typeface="+mn-lt"/>
              </a:rPr>
              <a:t>Nettskolen i Nordland </a:t>
            </a:r>
          </a:p>
          <a:p>
            <a:r>
              <a:rPr lang="nb-NO" sz="1400">
                <a:latin typeface="+mn-lt"/>
              </a:rPr>
              <a:t>Organisering: nettundervisning og veiledning i studieverksted </a:t>
            </a:r>
          </a:p>
          <a:p>
            <a:r>
              <a:rPr lang="nb-NO" sz="1400">
                <a:latin typeface="+mn-lt"/>
              </a:rPr>
              <a:t>Opptakskrav: voksenrett </a:t>
            </a:r>
          </a:p>
          <a:p>
            <a:r>
              <a:rPr lang="nb-NO" sz="1400">
                <a:latin typeface="+mn-lt"/>
              </a:rPr>
              <a:t>Anbefalt språknivå: B1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D4ECFA8-1291-20A9-1595-3EF36AF78839}"/>
              </a:ext>
            </a:extLst>
          </p:cNvPr>
          <p:cNvSpPr txBox="1"/>
          <p:nvPr/>
        </p:nvSpPr>
        <p:spPr>
          <a:xfrm>
            <a:off x="925582" y="2778560"/>
            <a:ext cx="3175364" cy="14465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b="1">
                <a:latin typeface="+mn-lt"/>
              </a:rPr>
              <a:t>Stedsbasert tilbud </a:t>
            </a:r>
          </a:p>
          <a:p>
            <a:r>
              <a:rPr lang="nb-NO" sz="1400">
                <a:latin typeface="+mn-lt"/>
              </a:rPr>
              <a:t>Organisering: Daglig og fysisk undervisning </a:t>
            </a:r>
          </a:p>
          <a:p>
            <a:r>
              <a:rPr lang="nb-NO" sz="1400">
                <a:latin typeface="+mn-lt"/>
              </a:rPr>
              <a:t>Opptakskrav: voksenrett </a:t>
            </a:r>
          </a:p>
          <a:p>
            <a:r>
              <a:rPr lang="nb-NO" sz="1400">
                <a:latin typeface="+mn-lt"/>
              </a:rPr>
              <a:t>Anbefalt språknivå: A2 skriftlig og B1 muntlig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9B860A5-9D66-F3B5-364A-0D4940C1EF91}"/>
              </a:ext>
            </a:extLst>
          </p:cNvPr>
          <p:cNvSpPr txBox="1"/>
          <p:nvPr/>
        </p:nvSpPr>
        <p:spPr>
          <a:xfrm>
            <a:off x="925582" y="4445191"/>
            <a:ext cx="3175364" cy="14465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b="1">
                <a:latin typeface="+mn-lt"/>
              </a:rPr>
              <a:t>Samlingsbasert </a:t>
            </a:r>
          </a:p>
          <a:p>
            <a:r>
              <a:rPr lang="nb-NO" sz="1400">
                <a:latin typeface="+mn-lt"/>
              </a:rPr>
              <a:t>Organisering: Fysiske samlinger og nettundervisning </a:t>
            </a:r>
          </a:p>
          <a:p>
            <a:r>
              <a:rPr lang="nb-NO" sz="1400">
                <a:latin typeface="+mn-lt"/>
              </a:rPr>
              <a:t>Opptakskrav: voksenrett </a:t>
            </a:r>
          </a:p>
          <a:p>
            <a:r>
              <a:rPr lang="nb-NO" sz="1400">
                <a:latin typeface="+mn-lt"/>
              </a:rPr>
              <a:t>Anbefalt språknivå: A2 skriftlig og B1 muntlig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DB857D0-526F-BC5D-7340-DDEF7F5FE4F0}"/>
              </a:ext>
            </a:extLst>
          </p:cNvPr>
          <p:cNvSpPr txBox="1"/>
          <p:nvPr/>
        </p:nvSpPr>
        <p:spPr>
          <a:xfrm>
            <a:off x="4317818" y="1327373"/>
            <a:ext cx="3175364" cy="1723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b="1">
                <a:latin typeface="+mn-lt"/>
              </a:rPr>
              <a:t>Modulbasert  fag- og yrkesopplæring </a:t>
            </a:r>
          </a:p>
          <a:p>
            <a:r>
              <a:rPr lang="nb-NO" sz="1400">
                <a:latin typeface="+mn-lt"/>
              </a:rPr>
              <a:t>Organisering: Opplæring i bedrift, noen samlinger </a:t>
            </a:r>
          </a:p>
          <a:p>
            <a:r>
              <a:rPr lang="nb-NO" sz="1400">
                <a:latin typeface="+mn-lt"/>
              </a:rPr>
              <a:t>Opptakskrav: voksenrett </a:t>
            </a:r>
          </a:p>
          <a:p>
            <a:r>
              <a:rPr lang="nb-NO" sz="1400">
                <a:latin typeface="+mn-lt"/>
              </a:rPr>
              <a:t>Anbefalt språknivå: A1 skriftlig og muntlig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EE5FBC1-0920-9696-9DD8-2F076245B483}"/>
              </a:ext>
            </a:extLst>
          </p:cNvPr>
          <p:cNvSpPr txBox="1"/>
          <p:nvPr/>
        </p:nvSpPr>
        <p:spPr>
          <a:xfrm>
            <a:off x="4317818" y="3249584"/>
            <a:ext cx="3175364" cy="123110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b="1">
                <a:latin typeface="+mn-lt"/>
              </a:rPr>
              <a:t>Kombinasjonsforsøket </a:t>
            </a:r>
          </a:p>
          <a:p>
            <a:r>
              <a:rPr lang="nb-NO" sz="1400">
                <a:latin typeface="+mn-lt"/>
              </a:rPr>
              <a:t>Organisering: fysiske møter </a:t>
            </a:r>
          </a:p>
          <a:p>
            <a:r>
              <a:rPr lang="nb-NO" sz="1400">
                <a:latin typeface="+mn-lt"/>
              </a:rPr>
              <a:t>Opptakskrav: ikke fullført grunnskole </a:t>
            </a:r>
          </a:p>
          <a:p>
            <a:r>
              <a:rPr lang="nb-NO" sz="1400">
                <a:latin typeface="+mn-lt"/>
              </a:rPr>
              <a:t>Anbefalt språknivå: A1 </a:t>
            </a:r>
          </a:p>
          <a:p>
            <a:endParaRPr lang="nb-NO" sz="1600"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2328F3A-65BA-6598-B22E-D7023A13B13A}"/>
              </a:ext>
            </a:extLst>
          </p:cNvPr>
          <p:cNvSpPr txBox="1"/>
          <p:nvPr/>
        </p:nvSpPr>
        <p:spPr>
          <a:xfrm>
            <a:off x="7862453" y="1327373"/>
            <a:ext cx="3175364" cy="123110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b="1">
                <a:latin typeface="+mn-lt"/>
              </a:rPr>
              <a:t>Fagbrev på jobb </a:t>
            </a:r>
          </a:p>
          <a:p>
            <a:r>
              <a:rPr lang="nb-NO" sz="1400">
                <a:latin typeface="+mn-lt"/>
              </a:rPr>
              <a:t>Organisering: Opplæring i bedrift </a:t>
            </a:r>
          </a:p>
          <a:p>
            <a:r>
              <a:rPr lang="nb-NO" sz="1400">
                <a:latin typeface="+mn-lt"/>
              </a:rPr>
              <a:t>Opptakskrav: min. 21, arbeidsavtale, minst 12 mnd. </a:t>
            </a:r>
            <a:r>
              <a:rPr lang="nb-NO" sz="1400" err="1">
                <a:latin typeface="+mn-lt"/>
              </a:rPr>
              <a:t>paksis</a:t>
            </a:r>
            <a:r>
              <a:rPr lang="nb-NO" sz="1400">
                <a:latin typeface="+mn-lt"/>
              </a:rPr>
              <a:t> i faget </a:t>
            </a:r>
          </a:p>
          <a:p>
            <a:r>
              <a:rPr lang="nb-NO" sz="1400">
                <a:latin typeface="+mn-lt"/>
              </a:rPr>
              <a:t>Anbefalt språknivå: A1- C1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8485354-7BCD-5BF9-9CCA-913064E903A8}"/>
              </a:ext>
            </a:extLst>
          </p:cNvPr>
          <p:cNvSpPr txBox="1"/>
          <p:nvPr/>
        </p:nvSpPr>
        <p:spPr>
          <a:xfrm>
            <a:off x="7862453" y="2719293"/>
            <a:ext cx="3175364" cy="14465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b="1">
                <a:latin typeface="+mn-lt"/>
              </a:rPr>
              <a:t>Voksenlærling </a:t>
            </a:r>
          </a:p>
          <a:p>
            <a:r>
              <a:rPr lang="nb-NO" sz="1400">
                <a:latin typeface="+mn-lt"/>
              </a:rPr>
              <a:t>Organisering: </a:t>
            </a:r>
            <a:r>
              <a:rPr lang="nb-NO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Opplæring i bedrift med ulike løp: 2+2, 1+3 eller 0+4 </a:t>
            </a:r>
            <a:endParaRPr lang="nb-NO" sz="3200" b="0" i="0" u="none" strike="noStrike">
              <a:effectLst/>
              <a:latin typeface="Arial" panose="020B0604020202020204" pitchFamily="34" charset="0"/>
            </a:endParaRPr>
          </a:p>
          <a:p>
            <a:r>
              <a:rPr lang="nb-NO" sz="1400">
                <a:latin typeface="+mn-lt"/>
              </a:rPr>
              <a:t>Opptakskrav: vgs eller realkompetansevurdering </a:t>
            </a:r>
          </a:p>
          <a:p>
            <a:r>
              <a:rPr lang="nb-NO" sz="1400">
                <a:latin typeface="+mn-lt"/>
              </a:rPr>
              <a:t>Anbefalt språknivå: A1- C1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0D24CAB-D33E-5C37-0C52-9CB17E3A6BF4}"/>
              </a:ext>
            </a:extLst>
          </p:cNvPr>
          <p:cNvCxnSpPr/>
          <p:nvPr/>
        </p:nvCxnSpPr>
        <p:spPr>
          <a:xfrm>
            <a:off x="4432117" y="1132853"/>
            <a:ext cx="66057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32A69F8-02F2-91E0-96DA-48DC40643ACB}"/>
              </a:ext>
            </a:extLst>
          </p:cNvPr>
          <p:cNvSpPr txBox="1"/>
          <p:nvPr/>
        </p:nvSpPr>
        <p:spPr>
          <a:xfrm>
            <a:off x="4546418" y="827919"/>
            <a:ext cx="605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>
                <a:latin typeface="+mn-lt"/>
              </a:rPr>
              <a:t>Opplæring i bedrift 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3C944B53-367C-3431-4F75-66F68861B910}"/>
              </a:ext>
            </a:extLst>
          </p:cNvPr>
          <p:cNvCxnSpPr/>
          <p:nvPr/>
        </p:nvCxnSpPr>
        <p:spPr>
          <a:xfrm>
            <a:off x="925582" y="1188948"/>
            <a:ext cx="3175364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542722A-ECB7-9CDC-C5EE-42DA788C41E5}"/>
              </a:ext>
            </a:extLst>
          </p:cNvPr>
          <p:cNvSpPr txBox="1"/>
          <p:nvPr/>
        </p:nvSpPr>
        <p:spPr>
          <a:xfrm>
            <a:off x="773182" y="831650"/>
            <a:ext cx="3175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>
                <a:latin typeface="+mn-lt"/>
              </a:rPr>
              <a:t>Digital og fysisk oppl.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EBB7C3C-B3B9-9FD2-D54F-164034D4DA42}"/>
              </a:ext>
            </a:extLst>
          </p:cNvPr>
          <p:cNvSpPr txBox="1"/>
          <p:nvPr/>
        </p:nvSpPr>
        <p:spPr>
          <a:xfrm>
            <a:off x="7862453" y="4326658"/>
            <a:ext cx="3175364" cy="7130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l" fontAlgn="base">
              <a:spcBef>
                <a:spcPts val="0"/>
              </a:spcBef>
              <a:spcAft>
                <a:spcPts val="1000"/>
              </a:spcAft>
            </a:pPr>
            <a:r>
              <a:rPr lang="nb-NO" sz="1800" b="1" i="0" u="none" strike="noStrike">
                <a:effectLst/>
                <a:latin typeface="Arial" panose="020B0604020202020204" pitchFamily="34" charset="0"/>
              </a:rPr>
              <a:t>Praksiskandidat</a:t>
            </a:r>
          </a:p>
          <a:p>
            <a:pPr algn="l" fontAlgn="base">
              <a:spcBef>
                <a:spcPts val="0"/>
              </a:spcBef>
              <a:spcAft>
                <a:spcPts val="1000"/>
              </a:spcAft>
            </a:pPr>
            <a:r>
              <a:rPr lang="nb-NO" sz="1400">
                <a:latin typeface="Arial" panose="020B0604020202020204" pitchFamily="34" charset="0"/>
              </a:rPr>
              <a:t>Organisering: Privatistordning </a:t>
            </a:r>
            <a:endParaRPr lang="nb-NO" sz="140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9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Books stacked on a wooden table">
            <a:extLst>
              <a:ext uri="{FF2B5EF4-FFF2-40B4-BE49-F238E27FC236}">
                <a16:creationId xmlns:a16="http://schemas.microsoft.com/office/drawing/2014/main" id="{ACE81C40-3EB7-1AE6-EFB7-08DFAEFAA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93" t="24440" r="-2" b="30373"/>
          <a:stretch/>
        </p:blipFill>
        <p:spPr>
          <a:xfrm>
            <a:off x="0" y="-221673"/>
            <a:ext cx="12192000" cy="4462404"/>
          </a:xfrm>
          <a:prstGeom prst="rect">
            <a:avLst/>
          </a:prstGeom>
          <a:noFill/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1A36787B-7625-D502-2EAF-25ABF9EA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900" y="4615879"/>
            <a:ext cx="6173097" cy="1142999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b-NO" sz="4000" b="1" i="0" dirty="0">
                <a:solidFill>
                  <a:srgbClr val="0082A5"/>
                </a:solidFill>
                <a:effectLst/>
              </a:rPr>
              <a:t>Kompetanseløft for voksne</a:t>
            </a:r>
            <a:r>
              <a:rPr lang="nb-NO" sz="4000" b="1" dirty="0">
                <a:solidFill>
                  <a:srgbClr val="0082A5"/>
                </a:solidFill>
              </a:rPr>
              <a:t> – 2022-2024 </a:t>
            </a:r>
            <a:endParaRPr lang="nb-NO" sz="4000" dirty="0">
              <a:solidFill>
                <a:srgbClr val="0082A5"/>
              </a:solidFill>
              <a:hlinkClick r:id="rId4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DB34108-08D9-607E-472C-3D4C4C193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98" y="802776"/>
            <a:ext cx="5737674" cy="3000022"/>
          </a:xfrm>
          <a:solidFill>
            <a:srgbClr val="FFFFFF">
              <a:alpha val="23922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2200" dirty="0"/>
              <a:t>Strategien legges frem for Nordland fylkesting  13. -15. juni –22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2200" dirty="0"/>
              <a:t>Bygger på erfaringer fra Karriere Nordland og ulike kompetansemiljøer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2200" dirty="0"/>
              <a:t>Strategien er en helhetlig satsning på opplæring av voksne i Nordland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2200" dirty="0"/>
              <a:t>Satsningen konkretiseres gjennom fire strategiske grep</a:t>
            </a:r>
          </a:p>
          <a:p>
            <a:pPr marL="0" indent="0">
              <a:lnSpc>
                <a:spcPct val="90000"/>
              </a:lnSpc>
              <a:buNone/>
            </a:pPr>
            <a:endParaRPr lang="nb-NO" sz="22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82D38BE-BD6F-E061-585F-553FBB9F1D49}"/>
              </a:ext>
            </a:extLst>
          </p:cNvPr>
          <p:cNvSpPr txBox="1"/>
          <p:nvPr/>
        </p:nvSpPr>
        <p:spPr>
          <a:xfrm>
            <a:off x="563498" y="4615879"/>
            <a:ext cx="380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+mn-lt"/>
                <a:hlinkClick r:id="rId5" action="ppaction://hlinkfile"/>
              </a:rPr>
              <a:t>Les hele strategien her </a:t>
            </a:r>
            <a:endParaRPr lang="nb-NO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551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6FF1BFE-E5A8-27F1-BFE6-CC96968D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97" y="1850737"/>
            <a:ext cx="4721303" cy="2025708"/>
          </a:xfrm>
        </p:spPr>
        <p:txBody>
          <a:bodyPr/>
          <a:lstStyle/>
          <a:p>
            <a:r>
              <a:rPr lang="nb-NO" sz="3600">
                <a:solidFill>
                  <a:srgbClr val="0082A5"/>
                </a:solidFill>
              </a:rPr>
              <a:t>Strategiske grep for </a:t>
            </a:r>
            <a:r>
              <a:rPr lang="nb-NO" sz="4400" b="1">
                <a:solidFill>
                  <a:srgbClr val="0082A5"/>
                </a:solidFill>
              </a:rPr>
              <a:t>kompetanseløft</a:t>
            </a:r>
            <a:r>
              <a:rPr lang="nb-NO" sz="4000">
                <a:solidFill>
                  <a:srgbClr val="0082A5"/>
                </a:solidFill>
              </a:rPr>
              <a:t> </a:t>
            </a:r>
            <a:r>
              <a:rPr lang="nb-NO" sz="3600">
                <a:solidFill>
                  <a:srgbClr val="0082A5"/>
                </a:solidFill>
              </a:rPr>
              <a:t>for voksne i Nordland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482FBD0-146C-EA3D-9B07-8CBCBB16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300" y="1039409"/>
            <a:ext cx="5870128" cy="44357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>
                <a:cs typeface="Arial"/>
              </a:rPr>
              <a:t>Videreutvikling av det digitale og fysiske tilbudet innen videregående opplæring for voksne, og med dette bidra til å forebygge utenforskap.</a:t>
            </a:r>
          </a:p>
          <a:p>
            <a:pPr marL="457200" indent="-457200">
              <a:buFont typeface="+mj-lt"/>
              <a:buAutoNum type="arabicPeriod"/>
            </a:pPr>
            <a:endParaRPr lang="nb-NO">
              <a:ea typeface="+mn-lt"/>
              <a:cs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>
                <a:cs typeface="Arial"/>
              </a:rPr>
              <a:t>Styrkning av tilbudet til voksne med svake norskferdigheter, med særlig vekt på språkferdigheter slik at de lykkes i utdanning- og arbeidsliv</a:t>
            </a:r>
          </a:p>
          <a:p>
            <a:pPr marL="457200" indent="-457200">
              <a:buFont typeface="+mj-lt"/>
              <a:buAutoNum type="arabicPeriod"/>
            </a:pPr>
            <a:endParaRPr lang="nb-NO">
              <a:ea typeface="+mn-lt"/>
              <a:cs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>
                <a:cs typeface="Arial"/>
              </a:rPr>
              <a:t>Styrkning av tjenestetilbudet innen karriereveiledning og realkompetansevurdering samt markedsføre opplæringstilbudene til voksne bedre</a:t>
            </a:r>
          </a:p>
          <a:p>
            <a:pPr marL="457200" indent="-457200">
              <a:buFont typeface="+mj-lt"/>
              <a:buAutoNum type="arabicPeriod"/>
            </a:pPr>
            <a:endParaRPr lang="nb-NO">
              <a:ea typeface="+mn-lt"/>
              <a:cs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>
                <a:cs typeface="Arial"/>
              </a:rPr>
              <a:t>Styrkning av etter- og videreutdanningstilbudet</a:t>
            </a:r>
          </a:p>
          <a:p>
            <a:pPr marL="457200" indent="-457200">
              <a:buFont typeface="+mj-lt"/>
              <a:buAutoNum type="arabicPeriod"/>
            </a:pPr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42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C9B921A-AD98-E862-C8DC-A59F41007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195" y="429491"/>
            <a:ext cx="10957609" cy="5670737"/>
          </a:xfrm>
          <a:noFill/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C1CBE94-472C-5982-3AA4-7DACA93236C2}"/>
              </a:ext>
            </a:extLst>
          </p:cNvPr>
          <p:cNvSpPr txBox="1"/>
          <p:nvPr/>
        </p:nvSpPr>
        <p:spPr>
          <a:xfrm>
            <a:off x="791046" y="429491"/>
            <a:ext cx="5304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rgbClr val="0082A5"/>
                </a:solidFill>
                <a:latin typeface="+mn-lt"/>
              </a:rPr>
              <a:t>Strategisk grep1. </a:t>
            </a:r>
            <a:r>
              <a:rPr lang="nb-NO" sz="3600" b="1">
                <a:solidFill>
                  <a:srgbClr val="0082A5"/>
                </a:solidFill>
                <a:latin typeface="+mn-lt"/>
              </a:rPr>
              <a:t>Styrke fysiske- og digitale </a:t>
            </a:r>
            <a:r>
              <a:rPr lang="nb-NO" sz="3600">
                <a:solidFill>
                  <a:srgbClr val="0082A5"/>
                </a:solidFill>
                <a:latin typeface="+mn-lt"/>
              </a:rPr>
              <a:t>opplæringstilbud </a:t>
            </a:r>
          </a:p>
        </p:txBody>
      </p:sp>
    </p:spTree>
    <p:extLst>
      <p:ext uri="{BB962C8B-B14F-4D97-AF65-F5344CB8AC3E}">
        <p14:creationId xmlns:p14="http://schemas.microsoft.com/office/powerpoint/2010/main" val="354109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7BE732-D3D6-E95A-5860-D87B612F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1" y="1404794"/>
            <a:ext cx="3492500" cy="2428586"/>
          </a:xfrm>
        </p:spPr>
        <p:txBody>
          <a:bodyPr wrap="square" anchor="b">
            <a:noAutofit/>
          </a:bodyPr>
          <a:lstStyle/>
          <a:p>
            <a:r>
              <a:rPr lang="nb-NO" sz="4000" b="0">
                <a:solidFill>
                  <a:srgbClr val="0082A5"/>
                </a:solidFill>
              </a:rPr>
              <a:t>Strategisk grep 2. Styrke </a:t>
            </a:r>
            <a:r>
              <a:rPr lang="nb-NO" sz="4000">
                <a:solidFill>
                  <a:srgbClr val="0082A5"/>
                </a:solidFill>
              </a:rPr>
              <a:t>språktilbudet </a:t>
            </a:r>
            <a:r>
              <a:rPr lang="nb-NO" sz="4000" b="0">
                <a:solidFill>
                  <a:srgbClr val="0082A5"/>
                </a:solidFill>
              </a:rPr>
              <a:t>i</a:t>
            </a:r>
            <a:r>
              <a:rPr lang="nb-NO" sz="4000">
                <a:solidFill>
                  <a:srgbClr val="0082A5"/>
                </a:solidFill>
              </a:rPr>
              <a:t> </a:t>
            </a:r>
            <a:r>
              <a:rPr lang="nb-NO" sz="4000" b="0">
                <a:solidFill>
                  <a:srgbClr val="0082A5"/>
                </a:solidFill>
              </a:rPr>
              <a:t>opplæringen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687BDB8-D1C9-2933-C726-9C49C0FE1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5026" y="723900"/>
            <a:ext cx="6165273" cy="4148281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indent="0">
              <a:buNone/>
            </a:pPr>
            <a:endParaRPr lang="nb-NO" b="1"/>
          </a:p>
          <a:p>
            <a:pPr marL="457200" indent="-457200">
              <a:buFont typeface="Arial"/>
              <a:buChar char="•"/>
            </a:pPr>
            <a:endParaRPr lang="nb-NO" sz="2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5600"/>
              <a:t>Systematisk språktesting av deltakere i norsk og engelsk for å gi et bedre tilpasset tilbud til hver enkelt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5600"/>
              <a:t>Utvikle et nytt og intensivt norskopplæringstilbud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5600"/>
              <a:t>Forsterke engelskopplæring gjennom Nettskolen i Nordland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5600"/>
              <a:t>Legge til rette for kompetanseheving innenfor integrert fag- og språkopplæring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5600"/>
              <a:t>Språkstøtte i læretiden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5600"/>
              <a:t>Styrke samarbeidet mellom fylkeskommunen, kommunene og andre regionale aktører</a:t>
            </a:r>
          </a:p>
          <a:p>
            <a:endParaRPr lang="nb-NO" sz="5600"/>
          </a:p>
        </p:txBody>
      </p:sp>
    </p:spTree>
    <p:extLst>
      <p:ext uri="{BB962C8B-B14F-4D97-AF65-F5344CB8AC3E}">
        <p14:creationId xmlns:p14="http://schemas.microsoft.com/office/powerpoint/2010/main" val="332447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t bilde som inneholder person, har på seg&#10;&#10;Automatisk generert beskrivelse">
            <a:extLst>
              <a:ext uri="{FF2B5EF4-FFF2-40B4-BE49-F238E27FC236}">
                <a16:creationId xmlns:a16="http://schemas.microsoft.com/office/drawing/2014/main" id="{94563D00-2642-DB95-4887-49E7CF8AE0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22207" r="-483" b="3924"/>
          <a:stretch/>
        </p:blipFill>
        <p:spPr bwMode="auto">
          <a:xfrm>
            <a:off x="0" y="0"/>
            <a:ext cx="12316692" cy="61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AEB32F-99E2-8FFC-88E3-AEC11EF74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6580" y="387927"/>
            <a:ext cx="4572693" cy="5389417"/>
          </a:xfrm>
          <a:solidFill>
            <a:srgbClr val="FFFFFF">
              <a:alpha val="87843"/>
            </a:srgbClr>
          </a:solidFill>
        </p:spPr>
        <p:txBody>
          <a:bodyPr>
            <a:normAutofit fontScale="92500"/>
          </a:bodyPr>
          <a:lstStyle/>
          <a:p>
            <a:r>
              <a:rPr lang="nb-NO" sz="3900">
                <a:solidFill>
                  <a:srgbClr val="0082A5"/>
                </a:solidFill>
              </a:rPr>
              <a:t>Strategisk grep 3. styrke </a:t>
            </a:r>
            <a:r>
              <a:rPr lang="nb-NO" sz="3900" b="1">
                <a:solidFill>
                  <a:srgbClr val="0082A5"/>
                </a:solidFill>
              </a:rPr>
              <a:t>tjenestetilbud</a:t>
            </a:r>
            <a:r>
              <a:rPr lang="nb-NO" sz="3900">
                <a:solidFill>
                  <a:srgbClr val="0082A5"/>
                </a:solidFill>
              </a:rPr>
              <a:t> for voksne</a:t>
            </a:r>
            <a:endParaRPr lang="nb-NO" sz="1900" b="0" i="0" u="none" strike="noStrike" baseline="0">
              <a:solidFill>
                <a:srgbClr val="0082A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b="0" i="0" u="none" strike="noStrike" baseline="0"/>
              <a:t>Bedre markedsføringen av tjenestetilbudet i Karriere Nordland </a:t>
            </a:r>
            <a:endParaRPr lang="nb-NO" sz="22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/>
              <a:t>Styrke tjenestetilbudet rettet mot arbeidsinnvandrere</a:t>
            </a:r>
            <a:endParaRPr lang="nb-NO" sz="22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/>
              <a:t>Videreutvikle og markedsføre Kompetanseportal Nordland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/>
              <a:t>Bidra til å forenkle realkompevurderingsfeltet nasjonalt gjennom å utvikle nye digitale løsninger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881533"/>
      </p:ext>
    </p:extLst>
  </p:cSld>
  <p:clrMapOvr>
    <a:masterClrMapping/>
  </p:clrMapOvr>
</p:sld>
</file>

<file path=ppt/theme/theme1.xml><?xml version="1.0" encoding="utf-8"?>
<a:theme xmlns:a="http://schemas.openxmlformats.org/drawingml/2006/main" name="~-..--kunde-filer-mal_blaa_-_skulpturlandskap (11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2A3"/>
      </a:hlink>
      <a:folHlink>
        <a:srgbClr val="B2B2B2"/>
      </a:folHlink>
    </a:clrScheme>
    <a:fontScheme name="Standard utforming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ød mal_Nfk" id="{52F788FA-316C-4F60-AEFC-9E4F744D5F36}" vid="{25744077-16CF-464F-BE1C-EB124E36897B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AEDD0168CE5841ACE8B009A713F827" ma:contentTypeVersion="2" ma:contentTypeDescription="Opprett et nytt dokument." ma:contentTypeScope="" ma:versionID="62c0465d40e9add6bfe5396192d553c7">
  <xsd:schema xmlns:xsd="http://www.w3.org/2001/XMLSchema" xmlns:xs="http://www.w3.org/2001/XMLSchema" xmlns:p="http://schemas.microsoft.com/office/2006/metadata/properties" xmlns:ns2="36266462-509e-4d94-85ed-5f857ba58610" targetNamespace="http://schemas.microsoft.com/office/2006/metadata/properties" ma:root="true" ma:fieldsID="83b2f5c7d087d06291755b73b109dfd6" ns2:_="">
    <xsd:import namespace="36266462-509e-4d94-85ed-5f857ba58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66462-509e-4d94-85ed-5f857ba58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B25DA7-A4A8-4AAD-A76B-E24686A47264}">
  <ds:schemaRefs>
    <ds:schemaRef ds:uri="36266462-509e-4d94-85ed-5f857ba58610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F6D2A9E-422B-4174-8140-64AB8BF59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ADF72E-5654-448C-8C2D-975095D45442}">
  <ds:schemaRefs>
    <ds:schemaRef ds:uri="36266462-509e-4d94-85ed-5f857ba586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Rød mal_Nfk</Template>
  <TotalTime>12</TotalTime>
  <Words>917</Words>
  <Application>Microsoft Office PowerPoint</Application>
  <PresentationFormat>Widescreen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Inter</vt:lpstr>
      <vt:lpstr>Siri</vt:lpstr>
      <vt:lpstr>Times New Roman</vt:lpstr>
      <vt:lpstr>Verdana</vt:lpstr>
      <vt:lpstr>~-..--kunde-filer-mal_blaa_-_skulpturlandskap (11)</vt:lpstr>
      <vt:lpstr>PowerPoint-presentasjon</vt:lpstr>
      <vt:lpstr>Fylkeskommunens ansvar og rolle iht. ny integreringslov</vt:lpstr>
      <vt:lpstr>Regionale integrerings-oppgaver  </vt:lpstr>
      <vt:lpstr>Dagens varierte opplæringstilbud for voksne</vt:lpstr>
      <vt:lpstr>Kompetanseløft for voksne – 2022-2024 </vt:lpstr>
      <vt:lpstr>Strategiske grep for kompetanseløft for voksne i Nordland </vt:lpstr>
      <vt:lpstr>PowerPoint-presentasjon</vt:lpstr>
      <vt:lpstr>Strategisk grep 2. Styrke språktilbudet i opplæringen</vt:lpstr>
      <vt:lpstr>PowerPoint-presentasjon</vt:lpstr>
      <vt:lpstr>Karriere Nordland </vt:lpstr>
      <vt:lpstr>PowerPoint-presentasjon</vt:lpstr>
      <vt:lpstr>PowerPoint-presentasjon</vt:lpstr>
      <vt:lpstr>Stimulab-Bedre tjenestetilbud for arbeids- og familieinnvandrere  </vt:lpstr>
      <vt:lpstr>Takk for oppmerksomheten!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Heidi Merethe Torbergsen</dc:creator>
  <cp:lastModifiedBy>Salamatu Winningah</cp:lastModifiedBy>
  <cp:revision>2</cp:revision>
  <dcterms:created xsi:type="dcterms:W3CDTF">2022-05-11T12:11:11Z</dcterms:created>
  <dcterms:modified xsi:type="dcterms:W3CDTF">2022-06-09T17:54:24Z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0x0101006CAEDD0168CE5841ACE8B009A713F827</vt:lpwstr>
  </property>
</Properties>
</file>