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274" r:id="rId6"/>
    <p:sldId id="265" r:id="rId7"/>
    <p:sldId id="263" r:id="rId8"/>
    <p:sldId id="268" r:id="rId9"/>
    <p:sldId id="273" r:id="rId10"/>
    <p:sldId id="275" r:id="rId11"/>
    <p:sldId id="259" r:id="rId12"/>
    <p:sldId id="276" r:id="rId13"/>
    <p:sldId id="260" r:id="rId14"/>
    <p:sldId id="277" r:id="rId15"/>
    <p:sldId id="261" r:id="rId16"/>
    <p:sldId id="262" r:id="rId17"/>
    <p:sldId id="272" r:id="rId18"/>
    <p:sldId id="271" r:id="rId19"/>
  </p:sldIdLst>
  <p:sldSz cx="12192000" cy="6858000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F00"/>
    <a:srgbClr val="4B8F21"/>
    <a:srgbClr val="FFFFFF"/>
    <a:srgbClr val="C1002B"/>
    <a:srgbClr val="FFBA30"/>
    <a:srgbClr val="FFC830"/>
    <a:srgbClr val="FCC323"/>
    <a:srgbClr val="FFA72B"/>
    <a:srgbClr val="FFAA00"/>
    <a:srgbClr val="8C04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CDFA65-FF3F-4ACA-96F3-33354E241172}" v="2" dt="2022-11-30T12:34:40.7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26" autoAdjust="0"/>
  </p:normalViewPr>
  <p:slideViewPr>
    <p:cSldViewPr snapToGrid="0">
      <p:cViewPr varScale="1">
        <p:scale>
          <a:sx n="60" d="100"/>
          <a:sy n="60" d="100"/>
        </p:scale>
        <p:origin x="78" y="12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lend Ellefsen Nygård" userId="bbde6bdc-e13c-4502-adc5-34301536af54" providerId="ADAL" clId="{CACDFA65-FF3F-4ACA-96F3-33354E241172}"/>
    <pc:docChg chg="undo redo custSel addSld delSld modSld sldOrd">
      <pc:chgData name="Erlend Ellefsen Nygård" userId="bbde6bdc-e13c-4502-adc5-34301536af54" providerId="ADAL" clId="{CACDFA65-FF3F-4ACA-96F3-33354E241172}" dt="2022-12-01T10:18:10.057" v="837" actId="2696"/>
      <pc:docMkLst>
        <pc:docMk/>
      </pc:docMkLst>
      <pc:sldChg chg="modSp mod">
        <pc:chgData name="Erlend Ellefsen Nygård" userId="bbde6bdc-e13c-4502-adc5-34301536af54" providerId="ADAL" clId="{CACDFA65-FF3F-4ACA-96F3-33354E241172}" dt="2022-12-01T09:40:48.192" v="772" actId="6549"/>
        <pc:sldMkLst>
          <pc:docMk/>
          <pc:sldMk cId="1792962373" sldId="259"/>
        </pc:sldMkLst>
        <pc:spChg chg="mod">
          <ac:chgData name="Erlend Ellefsen Nygård" userId="bbde6bdc-e13c-4502-adc5-34301536af54" providerId="ADAL" clId="{CACDFA65-FF3F-4ACA-96F3-33354E241172}" dt="2022-12-01T09:40:48.192" v="772" actId="6549"/>
          <ac:spMkLst>
            <pc:docMk/>
            <pc:sldMk cId="1792962373" sldId="259"/>
            <ac:spMk id="2" creationId="{5F38D890-7A80-4A23-BC70-B6E6164363C1}"/>
          </ac:spMkLst>
        </pc:spChg>
      </pc:sldChg>
      <pc:sldChg chg="modSp mod">
        <pc:chgData name="Erlend Ellefsen Nygård" userId="bbde6bdc-e13c-4502-adc5-34301536af54" providerId="ADAL" clId="{CACDFA65-FF3F-4ACA-96F3-33354E241172}" dt="2022-12-01T09:40:43.570" v="771" actId="6549"/>
        <pc:sldMkLst>
          <pc:docMk/>
          <pc:sldMk cId="3533899781" sldId="260"/>
        </pc:sldMkLst>
        <pc:spChg chg="mod">
          <ac:chgData name="Erlend Ellefsen Nygård" userId="bbde6bdc-e13c-4502-adc5-34301536af54" providerId="ADAL" clId="{CACDFA65-FF3F-4ACA-96F3-33354E241172}" dt="2022-12-01T09:40:43.570" v="771" actId="6549"/>
          <ac:spMkLst>
            <pc:docMk/>
            <pc:sldMk cId="3533899781" sldId="260"/>
            <ac:spMk id="2" creationId="{5F38D890-7A80-4A23-BC70-B6E6164363C1}"/>
          </ac:spMkLst>
        </pc:spChg>
      </pc:sldChg>
      <pc:sldChg chg="modSp add mod modShow">
        <pc:chgData name="Erlend Ellefsen Nygård" userId="bbde6bdc-e13c-4502-adc5-34301536af54" providerId="ADAL" clId="{CACDFA65-FF3F-4ACA-96F3-33354E241172}" dt="2022-11-30T14:34:18.530" v="729" actId="20577"/>
        <pc:sldMkLst>
          <pc:docMk/>
          <pc:sldMk cId="1681036477" sldId="262"/>
        </pc:sldMkLst>
        <pc:spChg chg="mod">
          <ac:chgData name="Erlend Ellefsen Nygård" userId="bbde6bdc-e13c-4502-adc5-34301536af54" providerId="ADAL" clId="{CACDFA65-FF3F-4ACA-96F3-33354E241172}" dt="2022-11-30T12:37:01.422" v="717" actId="20577"/>
          <ac:spMkLst>
            <pc:docMk/>
            <pc:sldMk cId="1681036477" sldId="262"/>
            <ac:spMk id="2" creationId="{5F38D890-7A80-4A23-BC70-B6E6164363C1}"/>
          </ac:spMkLst>
        </pc:spChg>
        <pc:spChg chg="mod">
          <ac:chgData name="Erlend Ellefsen Nygård" userId="bbde6bdc-e13c-4502-adc5-34301536af54" providerId="ADAL" clId="{CACDFA65-FF3F-4ACA-96F3-33354E241172}" dt="2022-11-30T14:34:18.530" v="729" actId="20577"/>
          <ac:spMkLst>
            <pc:docMk/>
            <pc:sldMk cId="1681036477" sldId="262"/>
            <ac:spMk id="5" creationId="{27318C71-01A0-4C03-9486-E2B2543D554F}"/>
          </ac:spMkLst>
        </pc:spChg>
      </pc:sldChg>
      <pc:sldChg chg="modSp mod">
        <pc:chgData name="Erlend Ellefsen Nygård" userId="bbde6bdc-e13c-4502-adc5-34301536af54" providerId="ADAL" clId="{CACDFA65-FF3F-4ACA-96F3-33354E241172}" dt="2022-11-30T12:19:47.223" v="58" actId="20577"/>
        <pc:sldMkLst>
          <pc:docMk/>
          <pc:sldMk cId="2115956625" sldId="263"/>
        </pc:sldMkLst>
        <pc:spChg chg="mod">
          <ac:chgData name="Erlend Ellefsen Nygård" userId="bbde6bdc-e13c-4502-adc5-34301536af54" providerId="ADAL" clId="{CACDFA65-FF3F-4ACA-96F3-33354E241172}" dt="2022-11-30T12:19:47.223" v="58" actId="20577"/>
          <ac:spMkLst>
            <pc:docMk/>
            <pc:sldMk cId="2115956625" sldId="263"/>
            <ac:spMk id="2" creationId="{5F38D890-7A80-4A23-BC70-B6E6164363C1}"/>
          </ac:spMkLst>
        </pc:spChg>
      </pc:sldChg>
      <pc:sldChg chg="modSp mod modShow">
        <pc:chgData name="Erlend Ellefsen Nygård" userId="bbde6bdc-e13c-4502-adc5-34301536af54" providerId="ADAL" clId="{CACDFA65-FF3F-4ACA-96F3-33354E241172}" dt="2022-12-01T09:49:07.300" v="773" actId="729"/>
        <pc:sldMkLst>
          <pc:docMk/>
          <pc:sldMk cId="1512666839" sldId="265"/>
        </pc:sldMkLst>
        <pc:spChg chg="mod">
          <ac:chgData name="Erlend Ellefsen Nygård" userId="bbde6bdc-e13c-4502-adc5-34301536af54" providerId="ADAL" clId="{CACDFA65-FF3F-4ACA-96F3-33354E241172}" dt="2022-11-30T18:45:28.494" v="751" actId="20577"/>
          <ac:spMkLst>
            <pc:docMk/>
            <pc:sldMk cId="1512666839" sldId="265"/>
            <ac:spMk id="10" creationId="{9E57BCF2-5580-4C50-B88E-6FBE99763761}"/>
          </ac:spMkLst>
        </pc:spChg>
        <pc:spChg chg="mod">
          <ac:chgData name="Erlend Ellefsen Nygård" userId="bbde6bdc-e13c-4502-adc5-34301536af54" providerId="ADAL" clId="{CACDFA65-FF3F-4ACA-96F3-33354E241172}" dt="2022-11-30T11:54:01.018" v="14" actId="20577"/>
          <ac:spMkLst>
            <pc:docMk/>
            <pc:sldMk cId="1512666839" sldId="265"/>
            <ac:spMk id="13" creationId="{4368D72C-3FD5-4892-A479-5DAF80C0A4E9}"/>
          </ac:spMkLst>
        </pc:spChg>
      </pc:sldChg>
      <pc:sldChg chg="del mod modShow">
        <pc:chgData name="Erlend Ellefsen Nygård" userId="bbde6bdc-e13c-4502-adc5-34301536af54" providerId="ADAL" clId="{CACDFA65-FF3F-4ACA-96F3-33354E241172}" dt="2022-12-01T10:18:10.057" v="837" actId="2696"/>
        <pc:sldMkLst>
          <pc:docMk/>
          <pc:sldMk cId="292319630" sldId="267"/>
        </pc:sldMkLst>
      </pc:sldChg>
      <pc:sldChg chg="modSp mod">
        <pc:chgData name="Erlend Ellefsen Nygård" userId="bbde6bdc-e13c-4502-adc5-34301536af54" providerId="ADAL" clId="{CACDFA65-FF3F-4ACA-96F3-33354E241172}" dt="2022-11-30T12:28:18.765" v="418" actId="20577"/>
        <pc:sldMkLst>
          <pc:docMk/>
          <pc:sldMk cId="763039070" sldId="268"/>
        </pc:sldMkLst>
        <pc:spChg chg="mod">
          <ac:chgData name="Erlend Ellefsen Nygård" userId="bbde6bdc-e13c-4502-adc5-34301536af54" providerId="ADAL" clId="{CACDFA65-FF3F-4ACA-96F3-33354E241172}" dt="2022-11-30T12:28:18.765" v="418" actId="20577"/>
          <ac:spMkLst>
            <pc:docMk/>
            <pc:sldMk cId="763039070" sldId="268"/>
            <ac:spMk id="2" creationId="{5F38D890-7A80-4A23-BC70-B6E6164363C1}"/>
          </ac:spMkLst>
        </pc:spChg>
      </pc:sldChg>
      <pc:sldChg chg="modSp mod">
        <pc:chgData name="Erlend Ellefsen Nygård" userId="bbde6bdc-e13c-4502-adc5-34301536af54" providerId="ADAL" clId="{CACDFA65-FF3F-4ACA-96F3-33354E241172}" dt="2022-11-30T12:19:54.341" v="63" actId="20577"/>
        <pc:sldMkLst>
          <pc:docMk/>
          <pc:sldMk cId="2829983141" sldId="273"/>
        </pc:sldMkLst>
        <pc:spChg chg="mod">
          <ac:chgData name="Erlend Ellefsen Nygård" userId="bbde6bdc-e13c-4502-adc5-34301536af54" providerId="ADAL" clId="{CACDFA65-FF3F-4ACA-96F3-33354E241172}" dt="2022-11-30T12:19:54.341" v="63" actId="20577"/>
          <ac:spMkLst>
            <pc:docMk/>
            <pc:sldMk cId="2829983141" sldId="273"/>
            <ac:spMk id="2" creationId="{5F38D890-7A80-4A23-BC70-B6E6164363C1}"/>
          </ac:spMkLst>
        </pc:spChg>
      </pc:sldChg>
      <pc:sldChg chg="addSp delSp modSp mod">
        <pc:chgData name="Erlend Ellefsen Nygård" userId="bbde6bdc-e13c-4502-adc5-34301536af54" providerId="ADAL" clId="{CACDFA65-FF3F-4ACA-96F3-33354E241172}" dt="2022-11-30T18:44:33.503" v="746" actId="478"/>
        <pc:sldMkLst>
          <pc:docMk/>
          <pc:sldMk cId="2072324372" sldId="274"/>
        </pc:sldMkLst>
        <pc:spChg chg="add del">
          <ac:chgData name="Erlend Ellefsen Nygård" userId="bbde6bdc-e13c-4502-adc5-34301536af54" providerId="ADAL" clId="{CACDFA65-FF3F-4ACA-96F3-33354E241172}" dt="2022-11-30T18:43:55.891" v="742" actId="22"/>
          <ac:spMkLst>
            <pc:docMk/>
            <pc:sldMk cId="2072324372" sldId="274"/>
            <ac:spMk id="3" creationId="{399618C1-E501-D862-0166-0C5FF8EE1C21}"/>
          </ac:spMkLst>
        </pc:spChg>
        <pc:spChg chg="add del mod">
          <ac:chgData name="Erlend Ellefsen Nygård" userId="bbde6bdc-e13c-4502-adc5-34301536af54" providerId="ADAL" clId="{CACDFA65-FF3F-4ACA-96F3-33354E241172}" dt="2022-11-30T18:44:33.503" v="746" actId="478"/>
          <ac:spMkLst>
            <pc:docMk/>
            <pc:sldMk cId="2072324372" sldId="274"/>
            <ac:spMk id="5" creationId="{AF1C4071-9A49-DFAD-549D-58373035944A}"/>
          </ac:spMkLst>
        </pc:spChg>
      </pc:sldChg>
      <pc:sldChg chg="modSp add mod ord">
        <pc:chgData name="Erlend Ellefsen Nygård" userId="bbde6bdc-e13c-4502-adc5-34301536af54" providerId="ADAL" clId="{CACDFA65-FF3F-4ACA-96F3-33354E241172}" dt="2022-12-01T10:07:35.079" v="779" actId="20577"/>
        <pc:sldMkLst>
          <pc:docMk/>
          <pc:sldMk cId="1012943751" sldId="275"/>
        </pc:sldMkLst>
        <pc:spChg chg="mod">
          <ac:chgData name="Erlend Ellefsen Nygård" userId="bbde6bdc-e13c-4502-adc5-34301536af54" providerId="ADAL" clId="{CACDFA65-FF3F-4ACA-96F3-33354E241172}" dt="2022-11-30T12:28:09.054" v="413" actId="20577"/>
          <ac:spMkLst>
            <pc:docMk/>
            <pc:sldMk cId="1012943751" sldId="275"/>
            <ac:spMk id="2" creationId="{5F38D890-7A80-4A23-BC70-B6E6164363C1}"/>
          </ac:spMkLst>
        </pc:spChg>
        <pc:spChg chg="mod">
          <ac:chgData name="Erlend Ellefsen Nygård" userId="bbde6bdc-e13c-4502-adc5-34301536af54" providerId="ADAL" clId="{CACDFA65-FF3F-4ACA-96F3-33354E241172}" dt="2022-12-01T10:07:35.079" v="779" actId="20577"/>
          <ac:spMkLst>
            <pc:docMk/>
            <pc:sldMk cId="1012943751" sldId="275"/>
            <ac:spMk id="3" creationId="{E832B1E0-D46D-4D76-A8B2-5E7BBC6CFB00}"/>
          </ac:spMkLst>
        </pc:spChg>
      </pc:sldChg>
      <pc:sldChg chg="new del">
        <pc:chgData name="Erlend Ellefsen Nygård" userId="bbde6bdc-e13c-4502-adc5-34301536af54" providerId="ADAL" clId="{CACDFA65-FF3F-4ACA-96F3-33354E241172}" dt="2022-11-30T12:18:58.181" v="30" actId="2696"/>
        <pc:sldMkLst>
          <pc:docMk/>
          <pc:sldMk cId="2712939480" sldId="275"/>
        </pc:sldMkLst>
      </pc:sldChg>
      <pc:sldChg chg="modSp add mod">
        <pc:chgData name="Erlend Ellefsen Nygård" userId="bbde6bdc-e13c-4502-adc5-34301536af54" providerId="ADAL" clId="{CACDFA65-FF3F-4ACA-96F3-33354E241172}" dt="2022-12-01T10:12:41.462" v="834" actId="207"/>
        <pc:sldMkLst>
          <pc:docMk/>
          <pc:sldMk cId="1837963753" sldId="276"/>
        </pc:sldMkLst>
        <pc:spChg chg="mod">
          <ac:chgData name="Erlend Ellefsen Nygård" userId="bbde6bdc-e13c-4502-adc5-34301536af54" providerId="ADAL" clId="{CACDFA65-FF3F-4ACA-96F3-33354E241172}" dt="2022-11-30T12:28:00.726" v="411" actId="20577"/>
          <ac:spMkLst>
            <pc:docMk/>
            <pc:sldMk cId="1837963753" sldId="276"/>
            <ac:spMk id="2" creationId="{5F38D890-7A80-4A23-BC70-B6E6164363C1}"/>
          </ac:spMkLst>
        </pc:spChg>
        <pc:spChg chg="mod">
          <ac:chgData name="Erlend Ellefsen Nygård" userId="bbde6bdc-e13c-4502-adc5-34301536af54" providerId="ADAL" clId="{CACDFA65-FF3F-4ACA-96F3-33354E241172}" dt="2022-12-01T10:12:41.462" v="834" actId="207"/>
          <ac:spMkLst>
            <pc:docMk/>
            <pc:sldMk cId="1837963753" sldId="276"/>
            <ac:spMk id="3" creationId="{E832B1E0-D46D-4D76-A8B2-5E7BBC6CFB00}"/>
          </ac:spMkLst>
        </pc:spChg>
      </pc:sldChg>
      <pc:sldChg chg="modSp add mod">
        <pc:chgData name="Erlend Ellefsen Nygård" userId="bbde6bdc-e13c-4502-adc5-34301536af54" providerId="ADAL" clId="{CACDFA65-FF3F-4ACA-96F3-33354E241172}" dt="2022-12-01T10:12:48.868" v="836" actId="5793"/>
        <pc:sldMkLst>
          <pc:docMk/>
          <pc:sldMk cId="2667611726" sldId="277"/>
        </pc:sldMkLst>
        <pc:spChg chg="mod">
          <ac:chgData name="Erlend Ellefsen Nygård" userId="bbde6bdc-e13c-4502-adc5-34301536af54" providerId="ADAL" clId="{CACDFA65-FF3F-4ACA-96F3-33354E241172}" dt="2022-12-01T09:40:40.667" v="770" actId="6549"/>
          <ac:spMkLst>
            <pc:docMk/>
            <pc:sldMk cId="2667611726" sldId="277"/>
            <ac:spMk id="2" creationId="{5F38D890-7A80-4A23-BC70-B6E6164363C1}"/>
          </ac:spMkLst>
        </pc:spChg>
        <pc:spChg chg="mod">
          <ac:chgData name="Erlend Ellefsen Nygård" userId="bbde6bdc-e13c-4502-adc5-34301536af54" providerId="ADAL" clId="{CACDFA65-FF3F-4ACA-96F3-33354E241172}" dt="2022-12-01T10:12:48.868" v="836" actId="5793"/>
          <ac:spMkLst>
            <pc:docMk/>
            <pc:sldMk cId="2667611726" sldId="277"/>
            <ac:spMk id="3" creationId="{E832B1E0-D46D-4D76-A8B2-5E7BBC6CFB00}"/>
          </ac:spMkLst>
        </pc:spChg>
      </pc:sldChg>
      <pc:sldChg chg="new del">
        <pc:chgData name="Erlend Ellefsen Nygård" userId="bbde6bdc-e13c-4502-adc5-34301536af54" providerId="ADAL" clId="{CACDFA65-FF3F-4ACA-96F3-33354E241172}" dt="2022-11-30T14:34:28.047" v="732" actId="2696"/>
        <pc:sldMkLst>
          <pc:docMk/>
          <pc:sldMk cId="1284297137" sldId="278"/>
        </pc:sldMkLst>
      </pc:sldChg>
      <pc:sldChg chg="add del">
        <pc:chgData name="Erlend Ellefsen Nygård" userId="bbde6bdc-e13c-4502-adc5-34301536af54" providerId="ADAL" clId="{CACDFA65-FF3F-4ACA-96F3-33354E241172}" dt="2022-12-01T08:55:04.607" v="769" actId="2696"/>
        <pc:sldMkLst>
          <pc:docMk/>
          <pc:sldMk cId="1057610695" sldId="2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fld id="{2E0A4657-00C9-4B1F-B9DE-1B24037020E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1492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1953FAC-8C22-4CD9-B5ED-F1864AAFBFF5}" type="slidenum">
              <a:rPr lang="nb-NO" altLang="nb-NO" smtClean="0"/>
              <a:pPr eaLnBrk="1" hangingPunct="1">
                <a:spcBef>
                  <a:spcPct val="0"/>
                </a:spcBef>
              </a:pPr>
              <a:t>1</a:t>
            </a:fld>
            <a:endParaRPr lang="nb-NO" altLang="nb-NO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99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0A4657-00C9-4B1F-B9DE-1B24037020E5}" type="slidenum">
              <a:rPr lang="nb-NO" smtClean="0"/>
              <a:pPr>
                <a:defRPr/>
              </a:pPr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7480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0A4657-00C9-4B1F-B9DE-1B24037020E5}" type="slidenum">
              <a:rPr lang="nb-NO" smtClean="0"/>
              <a:pPr>
                <a:defRPr/>
              </a:pPr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3917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0A4657-00C9-4B1F-B9DE-1B24037020E5}" type="slidenum">
              <a:rPr lang="nb-NO" smtClean="0"/>
              <a:pPr>
                <a:defRPr/>
              </a:pPr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4054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0A4657-00C9-4B1F-B9DE-1B24037020E5}" type="slidenum">
              <a:rPr lang="nb-NO" smtClean="0"/>
              <a:pPr>
                <a:defRPr/>
              </a:pPr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8519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0A4657-00C9-4B1F-B9DE-1B24037020E5}" type="slidenum">
              <a:rPr lang="nb-NO" smtClean="0"/>
              <a:pPr>
                <a:defRPr/>
              </a:pPr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6582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0A4657-00C9-4B1F-B9DE-1B24037020E5}" type="slidenum">
              <a:rPr lang="nb-NO" smtClean="0"/>
              <a:pPr>
                <a:defRPr/>
              </a:pPr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1862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33400" y="980728"/>
            <a:ext cx="10363200" cy="468313"/>
          </a:xfrm>
        </p:spPr>
        <p:txBody>
          <a:bodyPr/>
          <a:lstStyle>
            <a:lvl1pPr>
              <a:defRPr>
                <a:solidFill>
                  <a:srgbClr val="C1002B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30424" y="1916832"/>
            <a:ext cx="9718104" cy="4114800"/>
          </a:xfrm>
          <a:prstGeom prst="rect">
            <a:avLst/>
          </a:prstGeom>
        </p:spPr>
        <p:txBody>
          <a:bodyPr/>
          <a:lstStyle>
            <a:lvl4pPr>
              <a:defRPr sz="1200">
                <a:latin typeface="+mj-lt"/>
              </a:defRPr>
            </a:lvl4pPr>
            <a:lvl5pPr>
              <a:defRPr sz="1200">
                <a:latin typeface="+mj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15563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686800" y="914400"/>
            <a:ext cx="2590800" cy="50292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914400" y="914400"/>
            <a:ext cx="7569200" cy="5029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BC4D1-8BEB-40D8-897B-FBA7B987869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8231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8DB5A-CF74-4732-8ECC-6E266D88456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359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508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828800"/>
            <a:ext cx="508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2B96B-1457-4AA1-BD2B-3D61C576CF5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9812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0CB0C-8891-4F77-98BF-0CC85635C2E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9512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E938D-6DDE-4E5A-B09B-9A157E72493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8507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D1AC1-00D0-4010-B493-8A45CE59ED7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304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E7129-BAB3-4659-B821-B9378C01587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90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5A4D6-0C5D-40B5-9B64-7705BEC4202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1660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914400" y="1828800"/>
            <a:ext cx="103632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42B9C-44A4-4136-8BE2-507E7C17846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5628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914401"/>
            <a:ext cx="1036320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b-NO" alt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500"/>
          <a:stretch/>
        </p:blipFill>
        <p:spPr>
          <a:xfrm>
            <a:off x="0" y="5445225"/>
            <a:ext cx="4439816" cy="14127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4B8F2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82A3"/>
          </a:solidFill>
          <a:latin typeface="Arial" charset="0"/>
          <a:cs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82A3"/>
          </a:solidFill>
          <a:latin typeface="Arial" charset="0"/>
          <a:cs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82A3"/>
          </a:solidFill>
          <a:latin typeface="Arial" charset="0"/>
          <a:cs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82A3"/>
          </a:solidFill>
          <a:latin typeface="Arial" charset="0"/>
          <a:cs typeface="Times New Roman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82A3"/>
          </a:solidFill>
          <a:latin typeface="Arial" charset="0"/>
          <a:cs typeface="Times New Roman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82A3"/>
          </a:solidFill>
          <a:latin typeface="Arial" charset="0"/>
          <a:cs typeface="Times New Roman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82A3"/>
          </a:solidFill>
          <a:latin typeface="Arial" charset="0"/>
          <a:cs typeface="Times New Roman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82A3"/>
          </a:solidFill>
          <a:latin typeface="Arial" charset="0"/>
          <a:cs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j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j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erlnyg@nfk.no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81E4018-50E2-4055-85DF-10615DF690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43000"/>
            <a:ext cx="12192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96" name="Rektangel 3095"/>
          <p:cNvSpPr/>
          <p:nvPr/>
        </p:nvSpPr>
        <p:spPr>
          <a:xfrm>
            <a:off x="-30342" y="0"/>
            <a:ext cx="12241360" cy="134076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8328248" y="6525344"/>
            <a:ext cx="3581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nb-NO" altLang="nb-NO" sz="800">
                <a:solidFill>
                  <a:schemeClr val="bg1"/>
                </a:solidFill>
                <a:latin typeface="Verdana" pitchFamily="34" charset="0"/>
              </a:rPr>
              <a:t>Foto: Svein Normann Høgås</a:t>
            </a:r>
          </a:p>
        </p:txBody>
      </p:sp>
      <p:sp>
        <p:nvSpPr>
          <p:cNvPr id="3078" name="Text Box 3"/>
          <p:cNvSpPr txBox="1">
            <a:spLocks noChangeArrowheads="1"/>
          </p:cNvSpPr>
          <p:nvPr/>
        </p:nvSpPr>
        <p:spPr bwMode="auto">
          <a:xfrm>
            <a:off x="-30342" y="4005064"/>
            <a:ext cx="5610962" cy="144016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22000" tIns="118800" rIns="162000" anchor="ctr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0"/>
              </a:spcBef>
              <a:buFontTx/>
              <a:buNone/>
            </a:pPr>
            <a:r>
              <a:rPr lang="nb-NO" altLang="nb-NO" sz="2200" b="1" dirty="0">
                <a:solidFill>
                  <a:srgbClr val="C1002B"/>
                </a:solidFill>
                <a:latin typeface="Verdana" pitchFamily="34" charset="0"/>
              </a:rPr>
              <a:t>Inntak 1. </a:t>
            </a:r>
            <a:r>
              <a:rPr lang="nb-NO" altLang="nb-NO" sz="2200" b="1" dirty="0" err="1">
                <a:solidFill>
                  <a:srgbClr val="C1002B"/>
                </a:solidFill>
                <a:latin typeface="Verdana" pitchFamily="34" charset="0"/>
              </a:rPr>
              <a:t>februarsøkere</a:t>
            </a:r>
            <a:r>
              <a:rPr lang="nb-NO" altLang="nb-NO" sz="2200" b="1" dirty="0">
                <a:solidFill>
                  <a:srgbClr val="C1002B"/>
                </a:solidFill>
                <a:latin typeface="Verdana" pitchFamily="34" charset="0"/>
              </a:rPr>
              <a:t> (spesialundervisning)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nb-NO" altLang="nb-NO" sz="1400" dirty="0">
                <a:latin typeface="Verdana" pitchFamily="34" charset="0"/>
              </a:rPr>
              <a:t>Rådgiversamling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nb-NO" altLang="nb-NO" sz="900" dirty="0">
              <a:latin typeface="Verdana" pitchFamily="34" charset="0"/>
            </a:endParaRPr>
          </a:p>
        </p:txBody>
      </p:sp>
      <p:pic>
        <p:nvPicPr>
          <p:cNvPr id="23" name="Picture 5" descr="C:\Documents and Settings\RBK27\Skrivebord\LOGO\NFK LOGO\Logo_nfk_CMY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05" y="478061"/>
            <a:ext cx="19050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8D890-7A80-4A23-BC70-B6E616436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Forskrift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til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opplæringsloven</a:t>
            </a:r>
            <a:r>
              <a:rPr lang="en-US" dirty="0">
                <a:cs typeface="Arial"/>
              </a:rPr>
              <a:t> </a:t>
            </a:r>
            <a:r>
              <a:rPr lang="en-US" dirty="0"/>
              <a:t>§ 6-19(vg1)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2B1E0-D46D-4D76-A8B2-5E7BBC6CF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424" y="2197569"/>
            <a:ext cx="9718104" cy="4114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>
                <a:ea typeface="+mn-lt"/>
                <a:cs typeface="+mn-lt"/>
              </a:rPr>
              <a:t>Fortrinnsrett</a:t>
            </a:r>
            <a:r>
              <a:rPr lang="en-US" dirty="0">
                <a:ea typeface="+mn-lt"/>
                <a:cs typeface="+mn-lt"/>
              </a:rPr>
              <a:t> for </a:t>
            </a:r>
            <a:r>
              <a:rPr lang="en-US" dirty="0" err="1">
                <a:ea typeface="+mn-lt"/>
                <a:cs typeface="+mn-lt"/>
              </a:rPr>
              <a:t>søkere</a:t>
            </a:r>
            <a:r>
              <a:rPr lang="en-US" dirty="0">
                <a:ea typeface="+mn-lt"/>
                <a:cs typeface="+mn-lt"/>
              </a:rPr>
              <a:t> med </a:t>
            </a:r>
            <a:r>
              <a:rPr lang="en-US" dirty="0" err="1">
                <a:solidFill>
                  <a:srgbClr val="C00000"/>
                </a:solidFill>
                <a:ea typeface="+mn-lt"/>
                <a:cs typeface="+mn-lt"/>
              </a:rPr>
              <a:t>vedtak</a:t>
            </a:r>
            <a:r>
              <a:rPr lang="en-US" dirty="0">
                <a:solidFill>
                  <a:srgbClr val="C00000"/>
                </a:solidFill>
                <a:ea typeface="+mn-lt"/>
                <a:cs typeface="+mn-lt"/>
              </a:rPr>
              <a:t> om </a:t>
            </a:r>
            <a:r>
              <a:rPr lang="en-US" dirty="0" err="1">
                <a:solidFill>
                  <a:srgbClr val="C00000"/>
                </a:solidFill>
                <a:ea typeface="+mn-lt"/>
                <a:cs typeface="+mn-lt"/>
              </a:rPr>
              <a:t>utvidet</a:t>
            </a:r>
            <a:r>
              <a:rPr lang="en-US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C00000"/>
                </a:solidFill>
                <a:ea typeface="+mn-lt"/>
                <a:cs typeface="+mn-lt"/>
              </a:rPr>
              <a:t>tid</a:t>
            </a:r>
            <a:endParaRPr lang="en-US" dirty="0">
              <a:solidFill>
                <a:srgbClr val="C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C00000"/>
                </a:solidFill>
                <a:ea typeface="+mn-lt"/>
                <a:cs typeface="+mn-lt"/>
              </a:rPr>
              <a:t>Vilkår</a:t>
            </a:r>
            <a:r>
              <a:rPr lang="en-US" dirty="0">
                <a:solidFill>
                  <a:srgbClr val="C00000"/>
                </a:solidFill>
                <a:ea typeface="+mn-lt"/>
                <a:cs typeface="+mn-lt"/>
              </a:rPr>
              <a:t>: </a:t>
            </a:r>
            <a:endParaRPr lang="nb-NO" dirty="0">
              <a:ea typeface="+mn-lt"/>
              <a:cs typeface="+mn-lt"/>
            </a:endParaRPr>
          </a:p>
          <a:p>
            <a:pPr>
              <a:buFont typeface="Arial,Sans-Serif"/>
            </a:pPr>
            <a:r>
              <a:rPr lang="en-US" dirty="0">
                <a:ea typeface="+mn-lt"/>
                <a:cs typeface="+mn-lt"/>
              </a:rPr>
              <a:t>Rett </a:t>
            </a:r>
            <a:r>
              <a:rPr lang="en-US" dirty="0" err="1">
                <a:ea typeface="+mn-lt"/>
                <a:cs typeface="+mn-lt"/>
              </a:rPr>
              <a:t>til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spesialundervisning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etter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oppll</a:t>
            </a:r>
            <a:r>
              <a:rPr lang="en-US" dirty="0">
                <a:ea typeface="+mn-lt"/>
                <a:cs typeface="+mn-lt"/>
              </a:rPr>
              <a:t>. § 5-1 </a:t>
            </a:r>
          </a:p>
          <a:p>
            <a:pPr>
              <a:buFont typeface="Arial,Sans-Serif"/>
            </a:pPr>
            <a:r>
              <a:rPr lang="en-US" dirty="0" err="1">
                <a:cs typeface="Arial"/>
              </a:rPr>
              <a:t>Vedtak</a:t>
            </a:r>
            <a:r>
              <a:rPr lang="en-US" dirty="0">
                <a:cs typeface="Arial"/>
              </a:rPr>
              <a:t> om </a:t>
            </a:r>
            <a:r>
              <a:rPr lang="en-US" dirty="0" err="1">
                <a:cs typeface="Arial"/>
              </a:rPr>
              <a:t>utvidet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tid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etter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opplæringsloven</a:t>
            </a:r>
            <a:r>
              <a:rPr lang="en-US" dirty="0">
                <a:cs typeface="Arial"/>
              </a:rPr>
              <a:t> § 3-1 </a:t>
            </a:r>
            <a:r>
              <a:rPr lang="en-US" dirty="0" err="1">
                <a:cs typeface="Arial"/>
              </a:rPr>
              <a:t>femte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ledd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3899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8D890-7A80-4A23-BC70-B6E616436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Forskrift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til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opplæringsloven</a:t>
            </a:r>
            <a:r>
              <a:rPr lang="en-US" dirty="0">
                <a:cs typeface="Arial"/>
              </a:rPr>
              <a:t> </a:t>
            </a:r>
            <a:r>
              <a:rPr lang="en-US" dirty="0"/>
              <a:t>§ 6-32(vg2/3)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2B1E0-D46D-4D76-A8B2-5E7BBC6CF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424" y="2197569"/>
            <a:ext cx="9718104" cy="4114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>
                <a:ea typeface="+mn-lt"/>
                <a:cs typeface="+mn-lt"/>
              </a:rPr>
              <a:t>Fortrinnsrett</a:t>
            </a:r>
            <a:r>
              <a:rPr lang="en-US" dirty="0">
                <a:ea typeface="+mn-lt"/>
                <a:cs typeface="+mn-lt"/>
              </a:rPr>
              <a:t> for </a:t>
            </a:r>
            <a:r>
              <a:rPr lang="en-US" dirty="0" err="1">
                <a:ea typeface="+mn-lt"/>
                <a:cs typeface="+mn-lt"/>
              </a:rPr>
              <a:t>søkere</a:t>
            </a:r>
            <a:r>
              <a:rPr lang="en-US" dirty="0">
                <a:ea typeface="+mn-lt"/>
                <a:cs typeface="+mn-lt"/>
              </a:rPr>
              <a:t> med </a:t>
            </a:r>
            <a:r>
              <a:rPr lang="en-US" dirty="0" err="1">
                <a:solidFill>
                  <a:srgbClr val="C00000"/>
                </a:solidFill>
                <a:ea typeface="+mn-lt"/>
                <a:cs typeface="+mn-lt"/>
              </a:rPr>
              <a:t>vedtak</a:t>
            </a:r>
            <a:r>
              <a:rPr lang="en-US" dirty="0">
                <a:solidFill>
                  <a:srgbClr val="C00000"/>
                </a:solidFill>
                <a:ea typeface="+mn-lt"/>
                <a:cs typeface="+mn-lt"/>
              </a:rPr>
              <a:t> om </a:t>
            </a:r>
            <a:r>
              <a:rPr lang="en-US" dirty="0" err="1">
                <a:solidFill>
                  <a:srgbClr val="C00000"/>
                </a:solidFill>
                <a:ea typeface="+mn-lt"/>
                <a:cs typeface="+mn-lt"/>
              </a:rPr>
              <a:t>utvidet</a:t>
            </a:r>
            <a:r>
              <a:rPr lang="en-US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C00000"/>
                </a:solidFill>
                <a:ea typeface="+mn-lt"/>
                <a:cs typeface="+mn-lt"/>
              </a:rPr>
              <a:t>tid</a:t>
            </a:r>
            <a:endParaRPr lang="en-US" dirty="0">
              <a:solidFill>
                <a:srgbClr val="C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C00000"/>
                </a:solidFill>
                <a:ea typeface="+mn-lt"/>
                <a:cs typeface="+mn-lt"/>
              </a:rPr>
              <a:t>Vilkår</a:t>
            </a:r>
            <a:r>
              <a:rPr lang="en-US" dirty="0">
                <a:solidFill>
                  <a:srgbClr val="C00000"/>
                </a:solidFill>
                <a:ea typeface="+mn-lt"/>
                <a:cs typeface="+mn-lt"/>
              </a:rPr>
              <a:t>: </a:t>
            </a:r>
            <a:endParaRPr lang="nb-NO" dirty="0">
              <a:ea typeface="+mn-lt"/>
              <a:cs typeface="+mn-lt"/>
            </a:endParaRPr>
          </a:p>
          <a:p>
            <a:pPr>
              <a:buFont typeface="Arial,Sans-Serif"/>
            </a:pPr>
            <a:r>
              <a:rPr lang="en-US" dirty="0">
                <a:ea typeface="+mn-lt"/>
                <a:cs typeface="+mn-lt"/>
              </a:rPr>
              <a:t>Rett </a:t>
            </a:r>
            <a:r>
              <a:rPr lang="en-US" dirty="0" err="1">
                <a:ea typeface="+mn-lt"/>
                <a:cs typeface="+mn-lt"/>
              </a:rPr>
              <a:t>til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spesialundervisning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etter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oppll</a:t>
            </a:r>
            <a:r>
              <a:rPr lang="en-US" dirty="0">
                <a:ea typeface="+mn-lt"/>
                <a:cs typeface="+mn-lt"/>
              </a:rPr>
              <a:t>. § 5-1 </a:t>
            </a:r>
          </a:p>
          <a:p>
            <a:pPr>
              <a:buFont typeface="Arial,Sans-Serif"/>
            </a:pPr>
            <a:r>
              <a:rPr lang="en-US" dirty="0" err="1">
                <a:cs typeface="Arial"/>
              </a:rPr>
              <a:t>Vedtak</a:t>
            </a:r>
            <a:r>
              <a:rPr lang="en-US" dirty="0">
                <a:cs typeface="Arial"/>
              </a:rPr>
              <a:t> om </a:t>
            </a:r>
            <a:r>
              <a:rPr lang="en-US" dirty="0" err="1">
                <a:cs typeface="Arial"/>
              </a:rPr>
              <a:t>utvidet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tid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etter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opplæringsloven</a:t>
            </a:r>
            <a:r>
              <a:rPr lang="en-US" dirty="0">
                <a:cs typeface="Arial"/>
              </a:rPr>
              <a:t> § 3-1 </a:t>
            </a:r>
            <a:r>
              <a:rPr lang="en-US" dirty="0" err="1">
                <a:cs typeface="Arial"/>
              </a:rPr>
              <a:t>femte</a:t>
            </a:r>
            <a:r>
              <a:rPr lang="en-US" dirty="0">
                <a:cs typeface="Arial"/>
              </a:rPr>
              <a:t> led</a:t>
            </a:r>
          </a:p>
          <a:p>
            <a:pPr>
              <a:buFont typeface="Arial"/>
              <a:buChar char="•"/>
            </a:pPr>
            <a:r>
              <a:rPr lang="nb-NO" dirty="0"/>
              <a:t>Kvalifisert opprykk:</a:t>
            </a:r>
          </a:p>
          <a:p>
            <a:pPr lvl="1">
              <a:buFont typeface="Arial"/>
              <a:buChar char="•"/>
            </a:pPr>
            <a:r>
              <a:rPr lang="nb-NO" dirty="0"/>
              <a:t>Bestått alle fag i samsvar med § 6-28, </a:t>
            </a:r>
            <a:r>
              <a:rPr lang="nb-NO" dirty="0">
                <a:solidFill>
                  <a:srgbClr val="FF0000"/>
                </a:solidFill>
              </a:rPr>
              <a:t>eller</a:t>
            </a:r>
          </a:p>
          <a:p>
            <a:pPr lvl="1">
              <a:buFont typeface="Arial"/>
              <a:buChar char="•"/>
            </a:pPr>
            <a:r>
              <a:rPr lang="nb-NO" dirty="0"/>
              <a:t>Forsvarlig med inntak til neste trinn, jf. § 6-37</a:t>
            </a:r>
          </a:p>
          <a:p>
            <a:pPr lvl="2">
              <a:buFont typeface="Arial"/>
              <a:buChar char="•"/>
            </a:pPr>
            <a:r>
              <a:rPr lang="nb-NO" dirty="0"/>
              <a:t>Helhetlig vurdering av søkerens faglige forutsetninger</a:t>
            </a:r>
          </a:p>
          <a:p>
            <a:pPr marL="457200" lvl="1" indent="0">
              <a:buNone/>
            </a:pP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7611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8D890-7A80-4A23-BC70-B6E616436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Forskrift</a:t>
            </a:r>
            <a:r>
              <a:rPr lang="en-US"/>
              <a:t> </a:t>
            </a:r>
            <a:r>
              <a:rPr lang="en-US" err="1"/>
              <a:t>til</a:t>
            </a:r>
            <a:r>
              <a:rPr lang="en-US"/>
              <a:t> </a:t>
            </a:r>
            <a:r>
              <a:rPr lang="en-US" err="1"/>
              <a:t>opplæringsloven</a:t>
            </a:r>
            <a:r>
              <a:rPr lang="en-US"/>
              <a:t> § 6-22 (Vg1)</a:t>
            </a:r>
          </a:p>
        </p:txBody>
      </p:sp>
      <p:pic>
        <p:nvPicPr>
          <p:cNvPr id="4" name="Bilde 4" descr="Et bilde som inneholder tekst&#10;&#10;Automatisk generert beskrivelse">
            <a:extLst>
              <a:ext uri="{FF2B5EF4-FFF2-40B4-BE49-F238E27FC236}">
                <a16:creationId xmlns:a16="http://schemas.microsoft.com/office/drawing/2014/main" id="{5B664AC0-327C-4CB2-88E1-C8AE256292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3045" y="2045773"/>
            <a:ext cx="10284530" cy="1740252"/>
          </a:xfr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BC688A98-3C8A-4BA1-AAE4-B48E698627D7}"/>
              </a:ext>
            </a:extLst>
          </p:cNvPr>
          <p:cNvSpPr txBox="1"/>
          <p:nvPr/>
        </p:nvSpPr>
        <p:spPr>
          <a:xfrm>
            <a:off x="956733" y="4286955"/>
            <a:ext cx="10280842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 sz="2000" dirty="0">
                <a:solidFill>
                  <a:srgbClr val="C00000"/>
                </a:solidFill>
                <a:latin typeface="+mn-lt"/>
                <a:cs typeface="Times New Roman"/>
              </a:rPr>
              <a:t>Vilkår: </a:t>
            </a:r>
          </a:p>
          <a:p>
            <a:pPr marL="342900" indent="-342900">
              <a:buFont typeface="Arial"/>
              <a:buChar char="•"/>
            </a:pPr>
            <a:r>
              <a:rPr lang="nb-NO" sz="2000" dirty="0">
                <a:latin typeface="+mn-lt"/>
                <a:cs typeface="Times New Roman"/>
              </a:rPr>
              <a:t>Har rett til spesialundervisning</a:t>
            </a:r>
          </a:p>
          <a:p>
            <a:pPr marL="342900" indent="-342900">
              <a:buFont typeface="Arial"/>
              <a:buChar char="•"/>
            </a:pPr>
            <a:r>
              <a:rPr lang="nb-NO" sz="2000" dirty="0">
                <a:latin typeface="+mn-lt"/>
                <a:cs typeface="Times New Roman"/>
              </a:rPr>
              <a:t>Mangler karakterer i </a:t>
            </a:r>
            <a:r>
              <a:rPr lang="nb-NO" sz="2000" dirty="0">
                <a:solidFill>
                  <a:srgbClr val="C1002B"/>
                </a:solidFill>
                <a:latin typeface="+mn-lt"/>
                <a:cs typeface="Times New Roman"/>
              </a:rPr>
              <a:t>mer</a:t>
            </a:r>
            <a:r>
              <a:rPr lang="nb-NO" sz="2000" dirty="0">
                <a:latin typeface="+mn-lt"/>
                <a:cs typeface="Times New Roman"/>
              </a:rPr>
              <a:t> enn halvparten av fagene</a:t>
            </a:r>
          </a:p>
          <a:p>
            <a:pPr marL="800100" lvl="1" indent="-342900">
              <a:buFont typeface="Arial"/>
              <a:buChar char="•"/>
            </a:pPr>
            <a:r>
              <a:rPr lang="nb-NO" sz="2000" dirty="0">
                <a:latin typeface="+mn-lt"/>
                <a:cs typeface="Times New Roman"/>
              </a:rPr>
              <a:t>Herunder krav om at manglende vurdering med karakter er fastsatt i enkeltvedtaket om spesialundervisning</a:t>
            </a:r>
          </a:p>
        </p:txBody>
      </p:sp>
    </p:spTree>
    <p:extLst>
      <p:ext uri="{BB962C8B-B14F-4D97-AF65-F5344CB8AC3E}">
        <p14:creationId xmlns:p14="http://schemas.microsoft.com/office/powerpoint/2010/main" val="2081423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8D890-7A80-4A23-BC70-B6E616436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Forskrift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til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opplæringsloven</a:t>
            </a:r>
            <a:r>
              <a:rPr lang="en-US" dirty="0">
                <a:cs typeface="Arial"/>
              </a:rPr>
              <a:t> </a:t>
            </a:r>
            <a:r>
              <a:rPr lang="en-US" dirty="0"/>
              <a:t>§ 6-35 (Vg2/3)</a:t>
            </a:r>
            <a:endParaRPr lang="nb-NO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27318C71-01A0-4C03-9486-E2B2543D554F}"/>
              </a:ext>
            </a:extLst>
          </p:cNvPr>
          <p:cNvSpPr txBox="1"/>
          <p:nvPr/>
        </p:nvSpPr>
        <p:spPr>
          <a:xfrm>
            <a:off x="1803400" y="4968631"/>
            <a:ext cx="9034583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 sz="2000" dirty="0">
                <a:solidFill>
                  <a:srgbClr val="C00000"/>
                </a:solidFill>
                <a:latin typeface="+mn-lt"/>
                <a:cs typeface="Times New Roman"/>
              </a:rPr>
              <a:t>Alternative vilkår:</a:t>
            </a:r>
            <a:endParaRPr lang="nb-NO" sz="2000" dirty="0">
              <a:solidFill>
                <a:srgbClr val="C00000"/>
              </a:solidFill>
              <a:latin typeface="+mn-lt"/>
            </a:endParaRPr>
          </a:p>
          <a:p>
            <a:pPr marL="342900" indent="-342900">
              <a:buFont typeface="Arial"/>
              <a:buChar char="•"/>
            </a:pPr>
            <a:r>
              <a:rPr lang="nb-NO" sz="2000" dirty="0">
                <a:latin typeface="+mn-lt"/>
                <a:cs typeface="Times New Roman"/>
              </a:rPr>
              <a:t>Vedtak om spesialundervisning som innebærer at det ikke gis karakter i flere fag, </a:t>
            </a:r>
            <a:r>
              <a:rPr lang="nb-NO" sz="2000" dirty="0">
                <a:solidFill>
                  <a:srgbClr val="C00000"/>
                </a:solidFill>
                <a:latin typeface="+mn-lt"/>
                <a:cs typeface="Times New Roman"/>
              </a:rPr>
              <a:t>eller</a:t>
            </a:r>
            <a:endParaRPr lang="nb-NO" sz="2000" dirty="0">
              <a:solidFill>
                <a:srgbClr val="C00000"/>
              </a:solidFill>
              <a:latin typeface="+mn-lt"/>
            </a:endParaRPr>
          </a:p>
          <a:p>
            <a:pPr marL="342900" indent="-342900">
              <a:buFont typeface="Arial"/>
              <a:buChar char="•"/>
            </a:pPr>
            <a:r>
              <a:rPr lang="nb-NO" sz="2000" dirty="0">
                <a:latin typeface="+mn-lt"/>
                <a:cs typeface="Times New Roman"/>
              </a:rPr>
              <a:t>Planlagt grunnkompetanse</a:t>
            </a:r>
          </a:p>
          <a:p>
            <a:pPr marL="342900" indent="-342900">
              <a:buFont typeface="Arial"/>
              <a:buChar char="•"/>
            </a:pPr>
            <a:endParaRPr lang="nb-NO" sz="2000" dirty="0">
              <a:latin typeface="+mn-lt"/>
            </a:endParaRPr>
          </a:p>
          <a:p>
            <a:pPr marL="342900" indent="-342900">
              <a:buFont typeface="Arial"/>
              <a:buChar char="•"/>
            </a:pPr>
            <a:endParaRPr lang="nb-NO" sz="2000" dirty="0">
              <a:latin typeface="+mn-lt"/>
            </a:endParaRPr>
          </a:p>
          <a:p>
            <a:pPr marL="342900" indent="-342900">
              <a:buFont typeface="Arial"/>
              <a:buChar char="•"/>
            </a:pPr>
            <a:endParaRPr lang="nb-NO" sz="2000" dirty="0">
              <a:latin typeface="+mn-lt"/>
            </a:endParaRPr>
          </a:p>
        </p:txBody>
      </p:sp>
      <p:pic>
        <p:nvPicPr>
          <p:cNvPr id="8" name="Bilde 8" descr="Et bilde som inneholder tekst&#10;&#10;Automatisk generert beskrivelse">
            <a:extLst>
              <a:ext uri="{FF2B5EF4-FFF2-40B4-BE49-F238E27FC236}">
                <a16:creationId xmlns:a16="http://schemas.microsoft.com/office/drawing/2014/main" id="{07FCBF72-BFD9-4927-A884-E923B5823E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2638" y="1769683"/>
            <a:ext cx="7848600" cy="2924175"/>
          </a:xfrm>
        </p:spPr>
      </p:pic>
    </p:spTree>
    <p:extLst>
      <p:ext uri="{BB962C8B-B14F-4D97-AF65-F5344CB8AC3E}">
        <p14:creationId xmlns:p14="http://schemas.microsoft.com/office/powerpoint/2010/main" val="1681036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FBE593A8-74A9-44DF-88C5-831B1452EE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357727"/>
              </p:ext>
            </p:extLst>
          </p:nvPr>
        </p:nvGraphicFramePr>
        <p:xfrm>
          <a:off x="247650" y="313476"/>
          <a:ext cx="11696700" cy="5855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335">
                  <a:extLst>
                    <a:ext uri="{9D8B030D-6E8A-4147-A177-3AD203B41FA5}">
                      <a16:colId xmlns:a16="http://schemas.microsoft.com/office/drawing/2014/main" val="1997936244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1119526549"/>
                    </a:ext>
                  </a:extLst>
                </a:gridCol>
                <a:gridCol w="4535365">
                  <a:extLst>
                    <a:ext uri="{9D8B030D-6E8A-4147-A177-3AD203B41FA5}">
                      <a16:colId xmlns:a16="http://schemas.microsoft.com/office/drawing/2014/main" val="583175875"/>
                    </a:ext>
                  </a:extLst>
                </a:gridCol>
              </a:tblGrid>
              <a:tr h="264552">
                <a:tc>
                  <a:txBody>
                    <a:bodyPr/>
                    <a:lstStyle/>
                    <a:p>
                      <a:r>
                        <a:rPr lang="nb-NO" sz="1200" dirty="0"/>
                        <a:t>Frist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Aktivitet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Ansvarlig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80117"/>
                  </a:ext>
                </a:extLst>
              </a:tr>
              <a:tr h="353648"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1. oktober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Melde fra til Nordland fylkeskommune om elever på 10. trinn som vurderes å ha fortrinnsrett i inntaket til videregående opplæring etter forskriftens § 6-15 og § 6-17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Grunnskolen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916321"/>
                  </a:ext>
                </a:extLst>
              </a:tr>
              <a:tr h="447432"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1. oktober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Grunnskolen har ansvar for å sende henvisning til fylkeskommunal PP-tjeneste i Nordland. Sendes innen 1. oktober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Grunnskolen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698985"/>
                  </a:ext>
                </a:extLst>
              </a:tr>
              <a:tr h="699615">
                <a:tc>
                  <a:txBody>
                    <a:bodyPr/>
                    <a:lstStyle/>
                    <a:p>
                      <a:r>
                        <a:rPr lang="nb-NO" sz="1200" dirty="0"/>
                        <a:t>Oktober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Møter med elever og eventuelt foresatte for elever som vurderer å søke 4. eller 5. skoleår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Videregående skole. Skolen setter opp en møteplan i samarbeid med fylkeskommunal PP-tjeneste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453403"/>
                  </a:ext>
                </a:extLst>
              </a:tr>
              <a:tr h="466120">
                <a:tc>
                  <a:txBody>
                    <a:bodyPr/>
                    <a:lstStyle/>
                    <a:p>
                      <a:r>
                        <a:rPr lang="nb-NO" sz="1200" dirty="0"/>
                        <a:t>1. 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Frist for å melde fra til PP-tjenesten om elever som trenger nye sakkyndige vurderinger til søknad 1. februar. NB! Husk 4. og 5. års søkerne.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Videregående skole</a:t>
                      </a:r>
                      <a:endParaRPr lang="nb-NO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673718"/>
                  </a:ext>
                </a:extLst>
              </a:tr>
              <a:tr h="371178"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Desember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Overgangsmøter i ungdomsskolene for neste års søkere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Avgiverskole, PP-tjeneste for grunnskole, videregående skole og PP-tjeneste for videregående. Møteplan settes opp i samarbeid</a:t>
                      </a:r>
                    </a:p>
                    <a:p>
                      <a:endParaRPr lang="nb-NO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111555"/>
                  </a:ext>
                </a:extLst>
              </a:tr>
              <a:tr h="706162"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1. februar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Kommunal PP-tjeneste utarbeider sakkyndige uttalelser til elever som skal søke videregående opplæring med søknadsfrist 1. februar. Uttalelsen skrives med utgangspunkt i mal for overgangen fra grunnskolen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Kommunal PP-tjeneste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667009"/>
                  </a:ext>
                </a:extLst>
              </a:tr>
              <a:tr h="477113"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1. februar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Ferdigstiller sakkyndige vurderinger til 1. februar. Disse skal leveres til skolene senest 1. februar. NB! PP-tjenesten skal være en uhildet instans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Fylkeskommunal PP-tjeneste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368680"/>
                  </a:ext>
                </a:extLst>
              </a:tr>
              <a:tr h="650215"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Mottakerskole gir inntaksliste nr. 1 over 1. </a:t>
                      </a:r>
                      <a:r>
                        <a:rPr lang="nb-NO" sz="1200" dirty="0" err="1">
                          <a:solidFill>
                            <a:schemeClr val="tx1"/>
                          </a:solidFill>
                        </a:rPr>
                        <a:t>februarsøkere</a:t>
                      </a:r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 til PP-tjenesten sammen med henvisning og nødvendig dokumentasjon på de elever som trenger sakkyndige vurderinger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Videregående skole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281946"/>
                  </a:ext>
                </a:extLst>
              </a:tr>
              <a:tr h="680885"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Mottakerskole gir inntaksliste nr. 2 over 1. </a:t>
                      </a:r>
                      <a:r>
                        <a:rPr lang="nb-NO" sz="1200" dirty="0" err="1">
                          <a:solidFill>
                            <a:schemeClr val="tx1"/>
                          </a:solidFill>
                        </a:rPr>
                        <a:t>februarsøkere</a:t>
                      </a:r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 til PP-tjenesten sammen med henvisning og nødvendig dokumentasjon på de elever som trenger sakkyndige vurderinger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Videregående skole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44095"/>
                  </a:ext>
                </a:extLst>
              </a:tr>
              <a:tr h="346369"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</a:rPr>
                        <a:t>Sakkyndig vurdering for elever søkt 1. februar ferdigstilles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Fylkeskommunal PP-tjeneste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756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8985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20007A-13C1-4D59-B020-CA30F0536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Kontaktinformasjon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E4AA9DC-FD24-4FC1-AC9A-B9FDF2DB9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For spørsmål, ta kontakt med meg på </a:t>
            </a:r>
            <a:r>
              <a:rPr lang="nb-NO" dirty="0">
                <a:hlinkClick r:id="rId2"/>
              </a:rPr>
              <a:t>erlnyg@nfk.no</a:t>
            </a:r>
            <a:r>
              <a:rPr lang="nb-NO" dirty="0"/>
              <a:t> eller </a:t>
            </a:r>
          </a:p>
          <a:p>
            <a:pPr marL="0" indent="0">
              <a:buNone/>
            </a:pPr>
            <a:r>
              <a:rPr lang="nb-NO" dirty="0"/>
              <a:t>telefon 75 65 02 75.</a:t>
            </a:r>
          </a:p>
        </p:txBody>
      </p:sp>
    </p:spTree>
    <p:extLst>
      <p:ext uri="{BB962C8B-B14F-4D97-AF65-F5344CB8AC3E}">
        <p14:creationId xmlns:p14="http://schemas.microsoft.com/office/powerpoint/2010/main" val="3094448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FE722B4A-0B11-32C6-F881-EE20B845A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74" y="2777133"/>
            <a:ext cx="10568316" cy="130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32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: avrundede hjørner 12">
            <a:extLst>
              <a:ext uri="{FF2B5EF4-FFF2-40B4-BE49-F238E27FC236}">
                <a16:creationId xmlns:a16="http://schemas.microsoft.com/office/drawing/2014/main" id="{4368D72C-3FD5-4892-A479-5DAF80C0A4E9}"/>
              </a:ext>
            </a:extLst>
          </p:cNvPr>
          <p:cNvSpPr/>
          <p:nvPr/>
        </p:nvSpPr>
        <p:spPr>
          <a:xfrm>
            <a:off x="4403682" y="4240537"/>
            <a:ext cx="6863757" cy="1260229"/>
          </a:xfrm>
          <a:prstGeom prst="roundRect">
            <a:avLst/>
          </a:prstGeom>
          <a:solidFill>
            <a:srgbClr val="FFAA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1"/>
            <a:r>
              <a:rPr lang="nb-NO" sz="1800" dirty="0"/>
              <a:t>Forskrift til opplæringsloven §§6-22 og 6-35 </a:t>
            </a:r>
            <a:endParaRPr lang="nb-NO" sz="1400" i="1" dirty="0"/>
          </a:p>
        </p:txBody>
      </p:sp>
      <p:sp>
        <p:nvSpPr>
          <p:cNvPr id="10" name="Rektangel: avrundede hjørner 9">
            <a:extLst>
              <a:ext uri="{FF2B5EF4-FFF2-40B4-BE49-F238E27FC236}">
                <a16:creationId xmlns:a16="http://schemas.microsoft.com/office/drawing/2014/main" id="{9E57BCF2-5580-4C50-B88E-6FBE99763761}"/>
              </a:ext>
            </a:extLst>
          </p:cNvPr>
          <p:cNvSpPr/>
          <p:nvPr/>
        </p:nvSpPr>
        <p:spPr>
          <a:xfrm>
            <a:off x="4561841" y="1506543"/>
            <a:ext cx="6705599" cy="1260229"/>
          </a:xfrm>
          <a:prstGeom prst="roundRect">
            <a:avLst/>
          </a:prstGeom>
          <a:solidFill>
            <a:srgbClr val="92D05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1"/>
            <a:r>
              <a:rPr lang="nb-NO" sz="1800" dirty="0"/>
              <a:t>Forskrift til opplæringsloven §§ 6-15, 6-17/6-30, 6-18/6-31 og 6-19/6-32</a:t>
            </a:r>
            <a:endParaRPr lang="nb-NO" sz="1600" i="1" dirty="0"/>
          </a:p>
        </p:txBody>
      </p:sp>
      <p:sp>
        <p:nvSpPr>
          <p:cNvPr id="11" name="Rektangel: avrundede hjørner 10">
            <a:extLst>
              <a:ext uri="{FF2B5EF4-FFF2-40B4-BE49-F238E27FC236}">
                <a16:creationId xmlns:a16="http://schemas.microsoft.com/office/drawing/2014/main" id="{BA19BA01-5ABA-450D-847F-9379D4509241}"/>
              </a:ext>
            </a:extLst>
          </p:cNvPr>
          <p:cNvSpPr/>
          <p:nvPr/>
        </p:nvSpPr>
        <p:spPr>
          <a:xfrm>
            <a:off x="814750" y="4053804"/>
            <a:ext cx="3946767" cy="1611921"/>
          </a:xfrm>
          <a:prstGeom prst="roundRect">
            <a:avLst/>
          </a:prstGeom>
          <a:solidFill>
            <a:srgbClr val="FFB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3200" dirty="0"/>
              <a:t>Individuell behandling</a:t>
            </a:r>
          </a:p>
        </p:txBody>
      </p:sp>
      <p:sp>
        <p:nvSpPr>
          <p:cNvPr id="4" name="Rektangel: avrundede hjørner 3">
            <a:extLst>
              <a:ext uri="{FF2B5EF4-FFF2-40B4-BE49-F238E27FC236}">
                <a16:creationId xmlns:a16="http://schemas.microsoft.com/office/drawing/2014/main" id="{F76634E4-C6B6-442D-9AAD-9D2F23EC15B6}"/>
              </a:ext>
            </a:extLst>
          </p:cNvPr>
          <p:cNvSpPr/>
          <p:nvPr/>
        </p:nvSpPr>
        <p:spPr>
          <a:xfrm>
            <a:off x="814750" y="1330698"/>
            <a:ext cx="3946767" cy="1611921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3200" dirty="0"/>
              <a:t>Fortrinnsrett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F796C936-A068-C03B-4D92-4906294EBEE8}"/>
              </a:ext>
            </a:extLst>
          </p:cNvPr>
          <p:cNvSpPr txBox="1"/>
          <p:nvPr/>
        </p:nvSpPr>
        <p:spPr>
          <a:xfrm>
            <a:off x="14423571" y="3653694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2666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8D890-7A80-4A23-BC70-B6E616436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Forskrift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til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opplæringsloven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/>
              <a:t>§ 6-15 (vg1)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2B1E0-D46D-4D76-A8B2-5E7BBC6CF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Fortrinnsrett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et </a:t>
            </a:r>
            <a:r>
              <a:rPr lang="en-US" dirty="0" err="1">
                <a:solidFill>
                  <a:srgbClr val="C00000"/>
                </a:solidFill>
              </a:rPr>
              <a:t>særskilt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utdanningsprogram</a:t>
            </a:r>
            <a:r>
              <a:rPr lang="en-US" dirty="0">
                <a:solidFill>
                  <a:srgbClr val="C00000"/>
                </a:solidFill>
              </a:rPr>
              <a:t>.</a:t>
            </a:r>
            <a:br>
              <a:rPr lang="en-US" dirty="0">
                <a:solidFill>
                  <a:srgbClr val="C1002B"/>
                </a:solidFill>
              </a:rPr>
            </a:br>
            <a:br>
              <a:rPr lang="en-US" dirty="0"/>
            </a:br>
            <a:r>
              <a:rPr lang="en-US" dirty="0" err="1">
                <a:solidFill>
                  <a:srgbClr val="C1002B"/>
                </a:solidFill>
              </a:rPr>
              <a:t>Vilkår</a:t>
            </a:r>
            <a:r>
              <a:rPr lang="en-US" dirty="0">
                <a:solidFill>
                  <a:srgbClr val="C1002B"/>
                </a:solidFill>
              </a:rPr>
              <a:t>:</a:t>
            </a:r>
            <a:endParaRPr lang="nb-NO" dirty="0">
              <a:solidFill>
                <a:srgbClr val="C1002B"/>
              </a:solidFill>
            </a:endParaRPr>
          </a:p>
          <a:p>
            <a:pPr>
              <a:buFont typeface="Arial"/>
              <a:buChar char="•"/>
            </a:pPr>
            <a:r>
              <a:rPr lang="en-US" dirty="0"/>
              <a:t>Rett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spesialundervisning</a:t>
            </a:r>
            <a:r>
              <a:rPr lang="en-US" dirty="0"/>
              <a:t> </a:t>
            </a:r>
            <a:r>
              <a:rPr lang="en-US" dirty="0" err="1"/>
              <a:t>etter</a:t>
            </a:r>
            <a:r>
              <a:rPr lang="en-US" dirty="0"/>
              <a:t> </a:t>
            </a:r>
            <a:r>
              <a:rPr lang="en-US" dirty="0" err="1"/>
              <a:t>oppll</a:t>
            </a:r>
            <a:r>
              <a:rPr lang="en-US" dirty="0"/>
              <a:t>. § 5-1</a:t>
            </a:r>
          </a:p>
          <a:p>
            <a:pPr>
              <a:buFont typeface="Arial"/>
              <a:buChar char="•"/>
            </a:pPr>
            <a:r>
              <a:rPr lang="en-US" dirty="0" err="1"/>
              <a:t>Spesialundervisningsbehovet</a:t>
            </a:r>
            <a:r>
              <a:rPr lang="en-US" dirty="0"/>
              <a:t> </a:t>
            </a:r>
            <a:r>
              <a:rPr lang="en-US" dirty="0" err="1"/>
              <a:t>må</a:t>
            </a:r>
            <a:r>
              <a:rPr lang="en-US" dirty="0"/>
              <a:t> </a:t>
            </a:r>
            <a:r>
              <a:rPr lang="en-US" dirty="0" err="1"/>
              <a:t>være</a:t>
            </a:r>
            <a:r>
              <a:rPr lang="en-US" dirty="0"/>
              <a:t> </a:t>
            </a:r>
            <a:r>
              <a:rPr lang="en-US" dirty="0" err="1"/>
              <a:t>omfattende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 err="1"/>
              <a:t>Særlig</a:t>
            </a:r>
            <a:r>
              <a:rPr lang="en-US" dirty="0"/>
              <a:t> </a:t>
            </a:r>
            <a:r>
              <a:rPr lang="en-US" dirty="0" err="1"/>
              <a:t>behov</a:t>
            </a:r>
            <a:r>
              <a:rPr lang="en-US" dirty="0"/>
              <a:t> for </a:t>
            </a:r>
            <a:r>
              <a:rPr lang="en-US" dirty="0" err="1"/>
              <a:t>inntak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et </a:t>
            </a:r>
            <a:r>
              <a:rPr lang="en-US" dirty="0" err="1"/>
              <a:t>bestemt</a:t>
            </a:r>
            <a:r>
              <a:rPr lang="en-US" dirty="0"/>
              <a:t> </a:t>
            </a:r>
            <a:r>
              <a:rPr lang="en-US" dirty="0" err="1"/>
              <a:t>utdanningsprogram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 err="1"/>
              <a:t>Søkers</a:t>
            </a:r>
            <a:r>
              <a:rPr lang="en-US" dirty="0"/>
              <a:t> </a:t>
            </a:r>
            <a:r>
              <a:rPr lang="en-US" dirty="0" err="1"/>
              <a:t>vansker</a:t>
            </a:r>
            <a:r>
              <a:rPr lang="en-US" dirty="0"/>
              <a:t> </a:t>
            </a:r>
            <a:r>
              <a:rPr lang="en-US" dirty="0" err="1"/>
              <a:t>gjør</a:t>
            </a:r>
            <a:r>
              <a:rPr lang="en-US" dirty="0"/>
              <a:t> at </a:t>
            </a:r>
            <a:r>
              <a:rPr lang="en-US" dirty="0" err="1"/>
              <a:t>valg</a:t>
            </a:r>
            <a:r>
              <a:rPr lang="en-US" dirty="0"/>
              <a:t> av </a:t>
            </a:r>
            <a:r>
              <a:rPr lang="en-US" dirty="0" err="1"/>
              <a:t>utdanningsprogram</a:t>
            </a:r>
            <a:r>
              <a:rPr lang="en-US" dirty="0"/>
              <a:t> har </a:t>
            </a:r>
            <a:r>
              <a:rPr lang="en-US" dirty="0" err="1"/>
              <a:t>svært</a:t>
            </a:r>
            <a:r>
              <a:rPr lang="en-US" dirty="0"/>
              <a:t> </a:t>
            </a:r>
            <a:r>
              <a:rPr lang="en-US" dirty="0" err="1"/>
              <a:t>mye</a:t>
            </a:r>
            <a:r>
              <a:rPr lang="en-US" dirty="0"/>
              <a:t> å </a:t>
            </a:r>
            <a:r>
              <a:rPr lang="en-US" dirty="0" err="1"/>
              <a:t>si</a:t>
            </a:r>
            <a:r>
              <a:rPr lang="en-US" dirty="0"/>
              <a:t> for </a:t>
            </a:r>
            <a:r>
              <a:rPr lang="en-US" dirty="0" err="1"/>
              <a:t>muligheten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å </a:t>
            </a:r>
            <a:r>
              <a:rPr lang="en-US" dirty="0" err="1"/>
              <a:t>fullføre</a:t>
            </a:r>
            <a:r>
              <a:rPr lang="en-US" dirty="0"/>
              <a:t> </a:t>
            </a:r>
            <a:r>
              <a:rPr lang="en-US" dirty="0" err="1"/>
              <a:t>videregående</a:t>
            </a:r>
            <a:r>
              <a:rPr lang="en-US" dirty="0"/>
              <a:t> med </a:t>
            </a:r>
            <a:r>
              <a:rPr lang="en-US" dirty="0" err="1"/>
              <a:t>yrkes</a:t>
            </a:r>
            <a:r>
              <a:rPr lang="en-US" dirty="0"/>
              <a:t>-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studiekompetanse</a:t>
            </a:r>
            <a:r>
              <a:rPr lang="en-US" dirty="0"/>
              <a:t>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Krever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egen</a:t>
            </a:r>
            <a:r>
              <a:rPr lang="en-US" dirty="0"/>
              <a:t> </a:t>
            </a:r>
            <a:r>
              <a:rPr lang="en-US" dirty="0" err="1"/>
              <a:t>sakkyndig</a:t>
            </a:r>
            <a:r>
              <a:rPr lang="en-US" dirty="0"/>
              <a:t> </a:t>
            </a:r>
            <a:r>
              <a:rPr lang="en-US" dirty="0" err="1"/>
              <a:t>vurdering</a:t>
            </a:r>
            <a:r>
              <a:rPr lang="en-US" dirty="0"/>
              <a:t> </a:t>
            </a:r>
            <a:r>
              <a:rPr lang="en-US" dirty="0" err="1"/>
              <a:t>jf</a:t>
            </a:r>
            <a:r>
              <a:rPr lang="en-US" dirty="0"/>
              <a:t>. § 6-16 </a:t>
            </a:r>
          </a:p>
          <a:p>
            <a:pPr lvl="1">
              <a:buFont typeface="Arial"/>
              <a:buChar char="•"/>
            </a:pPr>
            <a:r>
              <a:rPr lang="en-US" dirty="0" err="1"/>
              <a:t>Samsvar</a:t>
            </a:r>
            <a:r>
              <a:rPr lang="en-US" dirty="0"/>
              <a:t> </a:t>
            </a:r>
            <a:r>
              <a:rPr lang="en-US" dirty="0" err="1"/>
              <a:t>mellom</a:t>
            </a:r>
            <a:r>
              <a:rPr lang="en-US" dirty="0"/>
              <a:t> </a:t>
            </a:r>
            <a:r>
              <a:rPr lang="en-US" dirty="0" err="1"/>
              <a:t>valgt</a:t>
            </a:r>
            <a:r>
              <a:rPr lang="en-US" dirty="0"/>
              <a:t> </a:t>
            </a:r>
            <a:r>
              <a:rPr lang="en-US" dirty="0" err="1"/>
              <a:t>utdanningsprogram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sakkyndig</a:t>
            </a:r>
            <a:r>
              <a:rPr lang="en-US" dirty="0"/>
              <a:t> </a:t>
            </a:r>
            <a:r>
              <a:rPr lang="en-US" dirty="0" err="1"/>
              <a:t>vurdering</a:t>
            </a:r>
            <a:endParaRPr lang="en-US" dirty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1. </a:t>
            </a:r>
            <a:r>
              <a:rPr lang="en-US" dirty="0" err="1"/>
              <a:t>oktobermelding</a:t>
            </a:r>
            <a:r>
              <a:rPr lang="en-US" dirty="0"/>
              <a:t> 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956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8D890-7A80-4A23-BC70-B6E616436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Forskrift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til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opplæringsloven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/>
              <a:t>§ 6-17(vg1)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2B1E0-D46D-4D76-A8B2-5E7BBC6CF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/>
              <a:t>Fortrinnsrett</a:t>
            </a:r>
            <a:r>
              <a:rPr lang="en-US" dirty="0"/>
              <a:t> for </a:t>
            </a:r>
            <a:r>
              <a:rPr lang="en-US" dirty="0" err="1"/>
              <a:t>søkere</a:t>
            </a:r>
            <a:r>
              <a:rPr lang="en-US" dirty="0"/>
              <a:t> med </a:t>
            </a:r>
            <a:r>
              <a:rPr lang="en-US" dirty="0" err="1">
                <a:solidFill>
                  <a:srgbClr val="C00000"/>
                </a:solidFill>
              </a:rPr>
              <a:t>sterkt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nedsatt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funksjonsevne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rgbClr val="C00000"/>
                </a:solidFill>
              </a:rPr>
              <a:t>Vilkår</a:t>
            </a:r>
            <a:r>
              <a:rPr lang="en-US" dirty="0">
                <a:solidFill>
                  <a:srgbClr val="C00000"/>
                </a:solidFill>
              </a:rPr>
              <a:t>: </a:t>
            </a:r>
            <a:endParaRPr lang="nb-NO" dirty="0">
              <a:solidFill>
                <a:srgbClr val="C00000"/>
              </a:solidFill>
            </a:endParaRPr>
          </a:p>
          <a:p>
            <a:pPr>
              <a:buFont typeface="Arial"/>
              <a:buChar char="•"/>
            </a:pPr>
            <a:r>
              <a:rPr lang="en-US" dirty="0"/>
              <a:t>Rett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spesialundervisning</a:t>
            </a:r>
            <a:r>
              <a:rPr lang="en-US" dirty="0"/>
              <a:t> </a:t>
            </a:r>
            <a:r>
              <a:rPr lang="en-US" dirty="0" err="1"/>
              <a:t>etter</a:t>
            </a:r>
            <a:r>
              <a:rPr lang="en-US" dirty="0"/>
              <a:t> oppll. § 5-1</a:t>
            </a:r>
            <a:endParaRPr lang="nb-NO" dirty="0"/>
          </a:p>
          <a:p>
            <a:r>
              <a:rPr lang="en-US" dirty="0" err="1"/>
              <a:t>Sterkt</a:t>
            </a:r>
            <a:r>
              <a:rPr lang="en-US" dirty="0"/>
              <a:t> </a:t>
            </a:r>
            <a:r>
              <a:rPr lang="en-US" dirty="0" err="1"/>
              <a:t>nedsatt</a:t>
            </a:r>
            <a:r>
              <a:rPr lang="en-US" dirty="0"/>
              <a:t> </a:t>
            </a:r>
            <a:r>
              <a:rPr lang="en-US" dirty="0" err="1"/>
              <a:t>fysisk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/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psykisk</a:t>
            </a:r>
            <a:r>
              <a:rPr lang="en-US" dirty="0"/>
              <a:t> </a:t>
            </a:r>
            <a:r>
              <a:rPr lang="en-US" dirty="0" err="1"/>
              <a:t>funksjonsevne</a:t>
            </a:r>
            <a:endParaRPr lang="en-US" dirty="0"/>
          </a:p>
          <a:p>
            <a:r>
              <a:rPr lang="en-US" dirty="0" err="1"/>
              <a:t>Søkeren</a:t>
            </a:r>
            <a:r>
              <a:rPr lang="en-US" dirty="0"/>
              <a:t> </a:t>
            </a:r>
            <a:r>
              <a:rPr lang="en-US" dirty="0" err="1"/>
              <a:t>må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grunnlag</a:t>
            </a:r>
            <a:r>
              <a:rPr lang="en-US" dirty="0"/>
              <a:t> av </a:t>
            </a:r>
            <a:r>
              <a:rPr lang="en-US" dirty="0" err="1"/>
              <a:t>nedsatt</a:t>
            </a:r>
            <a:r>
              <a:rPr lang="en-US" dirty="0"/>
              <a:t> </a:t>
            </a:r>
            <a:r>
              <a:rPr lang="en-US" dirty="0" err="1"/>
              <a:t>funksjonsevne</a:t>
            </a:r>
            <a:r>
              <a:rPr lang="en-US" dirty="0"/>
              <a:t> ha et </a:t>
            </a:r>
            <a:r>
              <a:rPr lang="en-US" dirty="0" err="1"/>
              <a:t>særlig</a:t>
            </a:r>
            <a:r>
              <a:rPr lang="en-US" dirty="0"/>
              <a:t> </a:t>
            </a:r>
            <a:r>
              <a:rPr lang="en-US" dirty="0" err="1"/>
              <a:t>behov</a:t>
            </a:r>
            <a:r>
              <a:rPr lang="en-US" dirty="0"/>
              <a:t> for å </a:t>
            </a:r>
            <a:r>
              <a:rPr lang="en-US" dirty="0" err="1"/>
              <a:t>bli</a:t>
            </a:r>
            <a:r>
              <a:rPr lang="en-US" dirty="0"/>
              <a:t> tatt inn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skole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er </a:t>
            </a:r>
            <a:r>
              <a:rPr lang="en-US" dirty="0" err="1"/>
              <a:t>særskilt</a:t>
            </a:r>
            <a:r>
              <a:rPr lang="en-US" dirty="0"/>
              <a:t> </a:t>
            </a:r>
            <a:r>
              <a:rPr lang="en-US" dirty="0" err="1"/>
              <a:t>tilrettelagt</a:t>
            </a:r>
            <a:endParaRPr lang="en-US" dirty="0"/>
          </a:p>
          <a:p>
            <a:endParaRPr lang="en-US" dirty="0"/>
          </a:p>
          <a:p>
            <a:r>
              <a:rPr lang="en-US" dirty="0">
                <a:ea typeface="+mn-lt"/>
                <a:cs typeface="+mn-lt"/>
              </a:rPr>
              <a:t>1. </a:t>
            </a:r>
            <a:r>
              <a:rPr lang="en-US" dirty="0" err="1">
                <a:ea typeface="+mn-lt"/>
                <a:cs typeface="+mn-lt"/>
              </a:rPr>
              <a:t>oktobermelding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039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8D890-7A80-4A23-BC70-B6E616436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Forskrift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til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opplæringsloven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/>
              <a:t>§ 6-17(vg1)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2B1E0-D46D-4D76-A8B2-5E7BBC6CF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Søkeren har mulighet til å prioritere 3 utdanningsprogram</a:t>
            </a:r>
          </a:p>
          <a:p>
            <a:r>
              <a:rPr lang="nb-NO" dirty="0"/>
              <a:t>Søkeren har rett til inntak på 1 av 3 valgte utdanningsprogram</a:t>
            </a:r>
          </a:p>
          <a:p>
            <a:r>
              <a:rPr lang="nb-NO" dirty="0"/>
              <a:t>Søkeren har ikke rett til førstevalget sitt av utdanningsprogram</a:t>
            </a:r>
          </a:p>
          <a:p>
            <a:r>
              <a:rPr lang="nb-NO" dirty="0"/>
              <a:t>Søkeren har ikke rett til inntak til en bestemt skole</a:t>
            </a:r>
          </a:p>
          <a:p>
            <a:r>
              <a:rPr lang="nb-NO" dirty="0"/>
              <a:t>Søkeren kan få tilbud på en skole hen ikke har søkt – derfor er det lurt å prioritere  flere skoler i ønsket rekkefølge</a:t>
            </a:r>
          </a:p>
          <a:p>
            <a:r>
              <a:rPr lang="nb-NO" dirty="0"/>
              <a:t>Søkere som får inntak med fortrinn, står ikke på venteliste til høyere ønsker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98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8D890-7A80-4A23-BC70-B6E616436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Forskrift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til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opplæringsloven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/>
              <a:t>§ 6-30(vg2/3)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2B1E0-D46D-4D76-A8B2-5E7BBC6CF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/>
              <a:t>Fortrinnsrett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et </a:t>
            </a:r>
            <a:r>
              <a:rPr lang="en-US" dirty="0" err="1">
                <a:solidFill>
                  <a:srgbClr val="C00000"/>
                </a:solidFill>
              </a:rPr>
              <a:t>særskilt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utdanningsprogram</a:t>
            </a:r>
            <a:r>
              <a:rPr lang="en-US" dirty="0">
                <a:solidFill>
                  <a:srgbClr val="C00000"/>
                </a:solidFill>
              </a:rPr>
              <a:t>.</a:t>
            </a:r>
            <a:br>
              <a:rPr lang="en-US" dirty="0">
                <a:solidFill>
                  <a:srgbClr val="C1002B"/>
                </a:solidFill>
              </a:rPr>
            </a:br>
            <a:endParaRPr lang="nb-NO" dirty="0">
              <a:solidFill>
                <a:srgbClr val="C1002B"/>
              </a:solidFill>
            </a:endParaRPr>
          </a:p>
          <a:p>
            <a:pPr>
              <a:buFont typeface="Arial"/>
              <a:buChar char="•"/>
            </a:pPr>
            <a:r>
              <a:rPr lang="en-US" dirty="0" err="1"/>
              <a:t>Tilsvarende</a:t>
            </a:r>
            <a:r>
              <a:rPr lang="en-US" dirty="0"/>
              <a:t> </a:t>
            </a:r>
            <a:r>
              <a:rPr lang="en-US" dirty="0" err="1"/>
              <a:t>vilkår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§ 6-17:</a:t>
            </a:r>
          </a:p>
          <a:p>
            <a:pPr lvl="1"/>
            <a:r>
              <a:rPr lang="en-US" dirty="0"/>
              <a:t>Rett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spesialundervisning</a:t>
            </a:r>
            <a:r>
              <a:rPr lang="en-US" dirty="0"/>
              <a:t> </a:t>
            </a:r>
            <a:r>
              <a:rPr lang="en-US" dirty="0" err="1"/>
              <a:t>etter</a:t>
            </a:r>
            <a:r>
              <a:rPr lang="en-US" dirty="0"/>
              <a:t> </a:t>
            </a:r>
            <a:r>
              <a:rPr lang="en-US" dirty="0" err="1"/>
              <a:t>oppll</a:t>
            </a:r>
            <a:r>
              <a:rPr lang="en-US" dirty="0"/>
              <a:t>. § 5-1</a:t>
            </a:r>
          </a:p>
          <a:p>
            <a:pPr lvl="1"/>
            <a:r>
              <a:rPr lang="en-US" dirty="0" err="1"/>
              <a:t>Sterkt</a:t>
            </a:r>
            <a:r>
              <a:rPr lang="en-US" dirty="0"/>
              <a:t> </a:t>
            </a:r>
            <a:r>
              <a:rPr lang="en-US" dirty="0" err="1"/>
              <a:t>nedsatt</a:t>
            </a:r>
            <a:r>
              <a:rPr lang="en-US" dirty="0"/>
              <a:t> </a:t>
            </a:r>
            <a:r>
              <a:rPr lang="en-US" dirty="0" err="1"/>
              <a:t>fysisk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/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psykisk</a:t>
            </a:r>
            <a:r>
              <a:rPr lang="en-US" dirty="0"/>
              <a:t> </a:t>
            </a:r>
            <a:r>
              <a:rPr lang="en-US" dirty="0" err="1"/>
              <a:t>funksjonsevne</a:t>
            </a:r>
            <a:endParaRPr lang="en-US" dirty="0"/>
          </a:p>
          <a:p>
            <a:pPr lvl="1"/>
            <a:r>
              <a:rPr lang="en-US" dirty="0" err="1"/>
              <a:t>Søkeren</a:t>
            </a:r>
            <a:r>
              <a:rPr lang="en-US" dirty="0"/>
              <a:t> </a:t>
            </a:r>
            <a:r>
              <a:rPr lang="en-US" dirty="0" err="1"/>
              <a:t>må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grunnlag</a:t>
            </a:r>
            <a:r>
              <a:rPr lang="en-US" dirty="0"/>
              <a:t> av </a:t>
            </a:r>
            <a:r>
              <a:rPr lang="en-US" dirty="0" err="1"/>
              <a:t>nedsatt</a:t>
            </a:r>
            <a:r>
              <a:rPr lang="en-US" dirty="0"/>
              <a:t> </a:t>
            </a:r>
            <a:r>
              <a:rPr lang="en-US" dirty="0" err="1"/>
              <a:t>funksjonsevne</a:t>
            </a:r>
            <a:r>
              <a:rPr lang="en-US" dirty="0"/>
              <a:t> ha et </a:t>
            </a:r>
            <a:r>
              <a:rPr lang="en-US" dirty="0" err="1"/>
              <a:t>særlig</a:t>
            </a:r>
            <a:r>
              <a:rPr lang="en-US" dirty="0"/>
              <a:t> </a:t>
            </a:r>
            <a:r>
              <a:rPr lang="en-US" dirty="0" err="1"/>
              <a:t>behov</a:t>
            </a:r>
            <a:r>
              <a:rPr lang="en-US" dirty="0"/>
              <a:t> for å </a:t>
            </a:r>
            <a:r>
              <a:rPr lang="en-US" dirty="0" err="1"/>
              <a:t>bli</a:t>
            </a:r>
            <a:r>
              <a:rPr lang="en-US" dirty="0"/>
              <a:t> tatt inn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skole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er </a:t>
            </a:r>
            <a:r>
              <a:rPr lang="en-US" dirty="0" err="1"/>
              <a:t>særskilt</a:t>
            </a:r>
            <a:r>
              <a:rPr lang="en-US" dirty="0"/>
              <a:t> </a:t>
            </a:r>
            <a:r>
              <a:rPr lang="en-US" dirty="0" err="1"/>
              <a:t>tilrettelagt</a:t>
            </a:r>
            <a:endParaRPr lang="en-US" dirty="0"/>
          </a:p>
          <a:p>
            <a:pPr lvl="1"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 err="1"/>
              <a:t>Gjelder</a:t>
            </a:r>
            <a:r>
              <a:rPr lang="en-US" dirty="0"/>
              <a:t> </a:t>
            </a:r>
            <a:r>
              <a:rPr lang="en-US" dirty="0" err="1"/>
              <a:t>både</a:t>
            </a:r>
            <a:r>
              <a:rPr lang="en-US" dirty="0"/>
              <a:t> de </a:t>
            </a:r>
            <a:r>
              <a:rPr lang="en-US" dirty="0" err="1"/>
              <a:t>som</a:t>
            </a:r>
            <a:r>
              <a:rPr lang="en-US" dirty="0"/>
              <a:t> er tatt inn </a:t>
            </a:r>
            <a:r>
              <a:rPr lang="en-US" dirty="0" err="1"/>
              <a:t>til</a:t>
            </a:r>
            <a:r>
              <a:rPr lang="en-US" dirty="0"/>
              <a:t> vg1/vg2 </a:t>
            </a:r>
            <a:r>
              <a:rPr lang="en-US" dirty="0" err="1"/>
              <a:t>etter</a:t>
            </a:r>
            <a:r>
              <a:rPr lang="en-US" dirty="0"/>
              <a:t> § 6-17/6-30 </a:t>
            </a:r>
            <a:r>
              <a:rPr lang="en-US" dirty="0" err="1"/>
              <a:t>tidligere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de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ikke</a:t>
            </a:r>
            <a:r>
              <a:rPr lang="en-US" dirty="0"/>
              <a:t> er det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943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8D890-7A80-4A23-BC70-B6E616436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Forskrift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til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opplæringsloven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/>
              <a:t>§ 6-18(vg1)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2B1E0-D46D-4D76-A8B2-5E7BBC6CF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/>
              <a:t>Fortrinnsrett</a:t>
            </a:r>
            <a:r>
              <a:rPr lang="en-US" dirty="0"/>
              <a:t> for </a:t>
            </a:r>
            <a:r>
              <a:rPr lang="en-US" dirty="0" err="1"/>
              <a:t>søkere</a:t>
            </a:r>
            <a:r>
              <a:rPr lang="en-US" dirty="0"/>
              <a:t> med </a:t>
            </a:r>
            <a:r>
              <a:rPr lang="en-US" dirty="0" err="1"/>
              <a:t>rett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>
                <a:solidFill>
                  <a:srgbClr val="C00000"/>
                </a:solidFill>
              </a:rPr>
              <a:t>opplæring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eller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på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tegnspråk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C00000"/>
                </a:solidFill>
              </a:rPr>
              <a:t>Vilkår</a:t>
            </a:r>
            <a:r>
              <a:rPr lang="en-US" dirty="0">
                <a:solidFill>
                  <a:srgbClr val="C00000"/>
                </a:solidFill>
              </a:rPr>
              <a:t>: </a:t>
            </a:r>
          </a:p>
          <a:p>
            <a:pPr>
              <a:buFont typeface="Arial"/>
              <a:buChar char="•"/>
            </a:pPr>
            <a:r>
              <a:rPr lang="en-US" dirty="0"/>
              <a:t>Rett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opplæring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tegnspråk</a:t>
            </a:r>
            <a:r>
              <a:rPr lang="en-US" dirty="0"/>
              <a:t> </a:t>
            </a:r>
            <a:r>
              <a:rPr lang="en-US" dirty="0" err="1"/>
              <a:t>etter</a:t>
            </a:r>
            <a:r>
              <a:rPr lang="en-US" dirty="0"/>
              <a:t> </a:t>
            </a:r>
            <a:r>
              <a:rPr lang="en-US" dirty="0" err="1"/>
              <a:t>opplæringsloven</a:t>
            </a:r>
            <a:r>
              <a:rPr lang="en-US" dirty="0"/>
              <a:t> § 3-9</a:t>
            </a:r>
          </a:p>
          <a:p>
            <a:pPr>
              <a:buFont typeface="Arial"/>
              <a:buChar char="•"/>
            </a:pPr>
            <a:r>
              <a:rPr lang="en-US" dirty="0" err="1"/>
              <a:t>Sakkyndig</a:t>
            </a:r>
            <a:r>
              <a:rPr lang="en-US" dirty="0"/>
              <a:t> </a:t>
            </a:r>
            <a:r>
              <a:rPr lang="en-US" dirty="0" err="1"/>
              <a:t>vurdering</a:t>
            </a:r>
            <a:r>
              <a:rPr lang="en-US" dirty="0"/>
              <a:t>:</a:t>
            </a:r>
          </a:p>
          <a:p>
            <a:pPr lvl="1">
              <a:buFont typeface="Arial"/>
              <a:buChar char="•"/>
            </a:pPr>
            <a:r>
              <a:rPr lang="en-US" dirty="0" err="1">
                <a:solidFill>
                  <a:srgbClr val="000000"/>
                </a:solidFill>
              </a:rPr>
              <a:t>Behovet</a:t>
            </a:r>
            <a:r>
              <a:rPr lang="en-US" dirty="0">
                <a:solidFill>
                  <a:srgbClr val="000000"/>
                </a:solidFill>
              </a:rPr>
              <a:t> for </a:t>
            </a:r>
            <a:r>
              <a:rPr lang="en-US" dirty="0" err="1">
                <a:solidFill>
                  <a:srgbClr val="000000"/>
                </a:solidFill>
              </a:rPr>
              <a:t>opplæring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og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på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tegnspråk</a:t>
            </a:r>
            <a:endParaRPr lang="en-US" dirty="0">
              <a:solidFill>
                <a:srgbClr val="000000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 err="1">
                <a:solidFill>
                  <a:srgbClr val="000000"/>
                </a:solidFill>
              </a:rPr>
              <a:t>Opplæring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tegnspråklig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miljø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eller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ordinær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skole</a:t>
            </a:r>
            <a:r>
              <a:rPr lang="en-US" dirty="0">
                <a:solidFill>
                  <a:srgbClr val="000000"/>
                </a:solidFill>
              </a:rPr>
              <a:t> med </a:t>
            </a:r>
            <a:r>
              <a:rPr lang="en-US" dirty="0" err="1">
                <a:solidFill>
                  <a:srgbClr val="000000"/>
                </a:solidFill>
              </a:rPr>
              <a:t>tolk</a:t>
            </a:r>
            <a:endParaRPr lang="en-US" dirty="0">
              <a:solidFill>
                <a:srgbClr val="000000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 err="1">
                <a:solidFill>
                  <a:srgbClr val="000000"/>
                </a:solidFill>
              </a:rPr>
              <a:t>Tilleggsvansker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utover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hørselshemmingen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000000"/>
                </a:solidFill>
              </a:rPr>
              <a:t>behov</a:t>
            </a:r>
            <a:r>
              <a:rPr lang="en-US" dirty="0">
                <a:solidFill>
                  <a:srgbClr val="000000"/>
                </a:solidFill>
              </a:rPr>
              <a:t> for </a:t>
            </a:r>
            <a:r>
              <a:rPr lang="en-US" dirty="0" err="1">
                <a:solidFill>
                  <a:srgbClr val="000000"/>
                </a:solidFill>
              </a:rPr>
              <a:t>spesialundervisning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962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8D890-7A80-4A23-BC70-B6E616436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Forskrift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til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opplæringsloven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/>
              <a:t>§6-31(vg2/3)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2B1E0-D46D-4D76-A8B2-5E7BBC6CF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dirty="0"/>
              <a:t>Fortrinnsrett for søkere med rett til </a:t>
            </a:r>
            <a:r>
              <a:rPr lang="nb-NO" dirty="0">
                <a:solidFill>
                  <a:srgbClr val="C00000"/>
                </a:solidFill>
              </a:rPr>
              <a:t>opplæring i eller på tegnspråk</a:t>
            </a:r>
          </a:p>
          <a:p>
            <a:pPr marL="0" indent="0">
              <a:buNone/>
            </a:pPr>
            <a:endParaRPr lang="nb-NO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nb-NO" dirty="0">
                <a:solidFill>
                  <a:srgbClr val="C00000"/>
                </a:solidFill>
              </a:rPr>
              <a:t>Vilkår: </a:t>
            </a:r>
          </a:p>
          <a:p>
            <a:pPr>
              <a:buFont typeface="Arial"/>
              <a:buChar char="•"/>
            </a:pPr>
            <a:r>
              <a:rPr lang="nb-NO" dirty="0"/>
              <a:t>Rett til opplæring i eller på tegnspråk etter opplæringsloven § 3-9</a:t>
            </a:r>
          </a:p>
          <a:p>
            <a:pPr>
              <a:buFont typeface="Arial"/>
              <a:buChar char="•"/>
            </a:pPr>
            <a:r>
              <a:rPr lang="nb-NO" dirty="0"/>
              <a:t>Kvalifisert opprykk:</a:t>
            </a:r>
          </a:p>
          <a:p>
            <a:pPr lvl="1">
              <a:buFont typeface="Arial"/>
              <a:buChar char="•"/>
            </a:pPr>
            <a:r>
              <a:rPr lang="nb-NO" dirty="0"/>
              <a:t>Bestått alle fag i samsvar med § 6-28, </a:t>
            </a:r>
            <a:r>
              <a:rPr lang="nb-NO" dirty="0">
                <a:solidFill>
                  <a:srgbClr val="FF0000"/>
                </a:solidFill>
              </a:rPr>
              <a:t>eller</a:t>
            </a:r>
          </a:p>
          <a:p>
            <a:pPr lvl="1">
              <a:buFont typeface="Arial"/>
              <a:buChar char="•"/>
            </a:pPr>
            <a:r>
              <a:rPr lang="nb-NO" dirty="0"/>
              <a:t>Forsvarlig med inntak til neste trinn, jf. § 6-37</a:t>
            </a:r>
          </a:p>
          <a:p>
            <a:pPr lvl="2">
              <a:buFont typeface="Arial"/>
              <a:buChar char="•"/>
            </a:pPr>
            <a:r>
              <a:rPr lang="nb-NO" dirty="0"/>
              <a:t>Helhetlig vurdering av søkerens faglige forutsetninger</a:t>
            </a:r>
          </a:p>
          <a:p>
            <a:pPr lvl="1">
              <a:buFont typeface="Arial"/>
              <a:buChar char="•"/>
            </a:pPr>
            <a:endParaRPr lang="nb-NO" dirty="0"/>
          </a:p>
          <a:p>
            <a:pPr lvl="2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37963753"/>
      </p:ext>
    </p:extLst>
  </p:cSld>
  <p:clrMapOvr>
    <a:masterClrMapping/>
  </p:clrMapOvr>
</p:sld>
</file>

<file path=ppt/theme/theme1.xml><?xml version="1.0" encoding="utf-8"?>
<a:theme xmlns:a="http://schemas.openxmlformats.org/drawingml/2006/main" name="~-..--kunde-filer-mal_blaa_-_skulpturlandskap (11)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82A3"/>
      </a:hlink>
      <a:folHlink>
        <a:srgbClr val="B2B2B2"/>
      </a:folHlink>
    </a:clrScheme>
    <a:fontScheme name="Standard utforming">
      <a:majorFont>
        <a:latin typeface="Arial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000" dirty="0">
            <a:latin typeface="+mn-lt"/>
          </a:defRPr>
        </a:defPPr>
      </a:lstStyle>
    </a:txDef>
  </a:objectDefaults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ød mal_Nfk" id="{52F788FA-316C-4F60-AEFC-9E4F744D5F36}" vid="{25744077-16CF-464F-BE1C-EB124E36897B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1B68A4D6E3B14F9A6AB8EE20FDCFC3" ma:contentTypeVersion="4" ma:contentTypeDescription="Create a new document." ma:contentTypeScope="" ma:versionID="771906c33971de910d5ff8531b9ee1ef">
  <xsd:schema xmlns:xsd="http://www.w3.org/2001/XMLSchema" xmlns:xs="http://www.w3.org/2001/XMLSchema" xmlns:p="http://schemas.microsoft.com/office/2006/metadata/properties" xmlns:ns2="6dac1cbb-568e-48f6-8faf-d3a6a9ef54ba" xmlns:ns3="aff281d2-30fa-4545-9d12-735003972deb" targetNamespace="http://schemas.microsoft.com/office/2006/metadata/properties" ma:root="true" ma:fieldsID="8dd50cc4b0f4cac823610267b170d09d" ns2:_="" ns3:_="">
    <xsd:import namespace="6dac1cbb-568e-48f6-8faf-d3a6a9ef54ba"/>
    <xsd:import namespace="aff281d2-30fa-4545-9d12-735003972d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ac1cbb-568e-48f6-8faf-d3a6a9ef54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f281d2-30fa-4545-9d12-735003972de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767B69-80B5-453D-9C4C-AA443535E7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D63786-4122-4DDD-A1FF-2A0AF100960E}">
  <ds:schemaRefs>
    <ds:schemaRef ds:uri="6dac1cbb-568e-48f6-8faf-d3a6a9ef54ba"/>
    <ds:schemaRef ds:uri="aff281d2-30fa-4545-9d12-735003972d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B4A7176-0714-4887-92CC-F8F91FA3395E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6dac1cbb-568e-48f6-8faf-d3a6a9ef54ba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aff281d2-30fa-4545-9d12-735003972de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20518</TotalTime>
  <Words>934</Words>
  <Application>Microsoft Office PowerPoint</Application>
  <PresentationFormat>Widescreen</PresentationFormat>
  <Paragraphs>129</Paragraphs>
  <Slides>15</Slides>
  <Notes>7</Notes>
  <HiddenSlides>1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20" baseType="lpstr">
      <vt:lpstr>Arial</vt:lpstr>
      <vt:lpstr>Arial,Sans-Serif</vt:lpstr>
      <vt:lpstr>Times New Roman</vt:lpstr>
      <vt:lpstr>Verdana</vt:lpstr>
      <vt:lpstr>~-..--kunde-filer-mal_blaa_-_skulpturlandskap (11)</vt:lpstr>
      <vt:lpstr>PowerPoint-presentasjon</vt:lpstr>
      <vt:lpstr>PowerPoint-presentasjon</vt:lpstr>
      <vt:lpstr>PowerPoint-presentasjon</vt:lpstr>
      <vt:lpstr>Forskrift til opplæringsloven § 6-15 (vg1)</vt:lpstr>
      <vt:lpstr>Forskrift til opplæringsloven § 6-17(vg1)</vt:lpstr>
      <vt:lpstr>Forskrift til opplæringsloven § 6-17(vg1)</vt:lpstr>
      <vt:lpstr>Forskrift til opplæringsloven § 6-30(vg2/3)</vt:lpstr>
      <vt:lpstr>Forskrift til opplæringsloven § 6-18(vg1)</vt:lpstr>
      <vt:lpstr>Forskrift til opplæringsloven §6-31(vg2/3)</vt:lpstr>
      <vt:lpstr>Forskrift til opplæringsloven § 6-19(vg1)</vt:lpstr>
      <vt:lpstr>Forskrift til opplæringsloven § 6-32(vg2/3)</vt:lpstr>
      <vt:lpstr>Forskrift til opplæringsloven § 6-22 (Vg1)</vt:lpstr>
      <vt:lpstr>Forskrift til opplæringsloven § 6-35 (Vg2/3)</vt:lpstr>
      <vt:lpstr>PowerPoint-presentasjon</vt:lpstr>
      <vt:lpstr>Kontaktinformasjon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Svein Normann Høgås</dc:creator>
  <cp:lastModifiedBy>Erlend Ellefsen Nygård</cp:lastModifiedBy>
  <cp:revision>6</cp:revision>
  <dcterms:created xsi:type="dcterms:W3CDTF">2020-06-08T06:12:28Z</dcterms:created>
  <dcterms:modified xsi:type="dcterms:W3CDTF">2022-12-01T10:18:18Z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0x0101009E1B68A4D6E3B14F9A6AB8EE20FDCFC3</vt:lpwstr>
  </property>
</Properties>
</file>