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7" r:id="rId3"/>
    <p:sldId id="271" r:id="rId4"/>
    <p:sldId id="270" r:id="rId5"/>
    <p:sldId id="272" r:id="rId6"/>
    <p:sldId id="298" r:id="rId7"/>
    <p:sldId id="268" r:id="rId8"/>
    <p:sldId id="316" r:id="rId9"/>
    <p:sldId id="273" r:id="rId10"/>
    <p:sldId id="317" r:id="rId11"/>
    <p:sldId id="286" r:id="rId12"/>
    <p:sldId id="308" r:id="rId13"/>
    <p:sldId id="309" r:id="rId14"/>
    <p:sldId id="310" r:id="rId15"/>
    <p:sldId id="280" r:id="rId16"/>
    <p:sldId id="290" r:id="rId17"/>
    <p:sldId id="300" r:id="rId18"/>
    <p:sldId id="281" r:id="rId19"/>
    <p:sldId id="287" r:id="rId20"/>
    <p:sldId id="282" r:id="rId21"/>
    <p:sldId id="283" r:id="rId22"/>
    <p:sldId id="284" r:id="rId23"/>
    <p:sldId id="285" r:id="rId24"/>
    <p:sldId id="275" r:id="rId25"/>
    <p:sldId id="288" r:id="rId26"/>
    <p:sldId id="303" r:id="rId27"/>
    <p:sldId id="291" r:id="rId28"/>
    <p:sldId id="293" r:id="rId29"/>
    <p:sldId id="295" r:id="rId30"/>
    <p:sldId id="306" r:id="rId31"/>
    <p:sldId id="294" r:id="rId32"/>
    <p:sldId id="305" r:id="rId33"/>
    <p:sldId id="304" r:id="rId34"/>
    <p:sldId id="311" r:id="rId35"/>
    <p:sldId id="312" r:id="rId36"/>
    <p:sldId id="313" r:id="rId37"/>
    <p:sldId id="314" r:id="rId38"/>
    <p:sldId id="315" r:id="rId39"/>
  </p:sldIdLst>
  <p:sldSz cx="12192000" cy="6858000"/>
  <p:notesSz cx="6858000" cy="9144000"/>
  <p:defaultTextStyle>
    <a:defPPr>
      <a:defRPr lang="nb-NO"/>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A3"/>
    <a:srgbClr val="00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0929"/>
  </p:normalViewPr>
  <p:slideViewPr>
    <p:cSldViewPr>
      <p:cViewPr varScale="1">
        <p:scale>
          <a:sx n="123" d="100"/>
          <a:sy n="123" d="100"/>
        </p:scale>
        <p:origin x="120"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cs typeface="Times New Roman" charset="0"/>
              </a:defRPr>
            </a:lvl1pPr>
          </a:lstStyle>
          <a:p>
            <a:pPr>
              <a:defRPr/>
            </a:pPr>
            <a:endParaRPr lang="nb-NO"/>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cs typeface="Times New Roman" charset="0"/>
              </a:defRPr>
            </a:lvl1pPr>
          </a:lstStyle>
          <a:p>
            <a:pPr>
              <a:defRPr/>
            </a:pPr>
            <a:endParaRPr lang="nb-NO"/>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cs typeface="Times New Roman" charset="0"/>
              </a:defRPr>
            </a:lvl1pPr>
          </a:lstStyle>
          <a:p>
            <a:pPr>
              <a:defRPr/>
            </a:pPr>
            <a:endParaRPr lang="nb-NO"/>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cs typeface="Times New Roman" charset="0"/>
              </a:defRPr>
            </a:lvl1pPr>
          </a:lstStyle>
          <a:p>
            <a:pPr>
              <a:defRPr/>
            </a:pPr>
            <a:fld id="{2E0A4657-00C9-4B1F-B9DE-1B24037020E5}" type="slidenum">
              <a:rPr lang="nb-NO"/>
              <a:pPr>
                <a:defRPr/>
              </a:pPr>
              <a:t>‹#›</a:t>
            </a:fld>
            <a:endParaRPr lang="nb-NO"/>
          </a:p>
        </p:txBody>
      </p:sp>
    </p:spTree>
    <p:extLst>
      <p:ext uri="{BB962C8B-B14F-4D97-AF65-F5344CB8AC3E}">
        <p14:creationId xmlns:p14="http://schemas.microsoft.com/office/powerpoint/2010/main" val="1511492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41953FAC-8C22-4CD9-B5ED-F1864AAFBFF5}" type="slidenum">
              <a:rPr lang="nb-NO" altLang="nb-NO" smtClean="0"/>
              <a:pPr eaLnBrk="1" hangingPunct="1">
                <a:spcBef>
                  <a:spcPct val="0"/>
                </a:spcBef>
              </a:pPr>
              <a:t>1</a:t>
            </a:fld>
            <a:endParaRPr lang="nb-NO" altLang="nb-NO"/>
          </a:p>
        </p:txBody>
      </p:sp>
      <p:sp>
        <p:nvSpPr>
          <p:cNvPr id="6147" name="Rectangle 2"/>
          <p:cNvSpPr>
            <a:spLocks noGrp="1" noRot="1" noChangeAspect="1" noChangeArrowheads="1" noTextEdit="1"/>
          </p:cNvSpPr>
          <p:nvPr>
            <p:ph type="sldImg"/>
          </p:nvPr>
        </p:nvSpPr>
        <p:spPr>
          <a:xfrm>
            <a:off x="381000" y="685800"/>
            <a:ext cx="6096000" cy="3429000"/>
          </a:xfrm>
          <a:ln/>
        </p:spPr>
      </p:sp>
      <p:sp>
        <p:nvSpPr>
          <p:cNvPr id="6148" name="Rectangle 3"/>
          <p:cNvSpPr>
            <a:spLocks noGrp="1" noChangeArrowheads="1"/>
          </p:cNvSpPr>
          <p:nvPr>
            <p:ph type="body" idx="1"/>
          </p:nvPr>
        </p:nvSpPr>
        <p:spPr>
          <a:noFill/>
        </p:spPr>
        <p:txBody>
          <a:bodyPr/>
          <a:lstStyle/>
          <a:p>
            <a:pPr eaLnBrk="1" hangingPunct="1"/>
            <a:endParaRPr lang="nb-NO" altLang="nb-NO">
              <a:latin typeface="Times New Roman" pitchFamily="18" charset="0"/>
              <a:cs typeface="Times New Roman" pitchFamily="18" charset="0"/>
            </a:endParaRPr>
          </a:p>
        </p:txBody>
      </p:sp>
    </p:spTree>
    <p:extLst>
      <p:ext uri="{BB962C8B-B14F-4D97-AF65-F5344CB8AC3E}">
        <p14:creationId xmlns:p14="http://schemas.microsoft.com/office/powerpoint/2010/main" val="46999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133400" y="980728"/>
            <a:ext cx="10363200" cy="468313"/>
          </a:xfrm>
        </p:spPr>
        <p:txBody>
          <a:bodyPr/>
          <a:lstStyle/>
          <a:p>
            <a:r>
              <a:rPr lang="nb-NO"/>
              <a:t>Klikk for å redigere tittelstil</a:t>
            </a:r>
            <a:endParaRPr lang="nb-NO" dirty="0"/>
          </a:p>
        </p:txBody>
      </p:sp>
      <p:sp>
        <p:nvSpPr>
          <p:cNvPr id="3" name="Plassholder for innhold 2"/>
          <p:cNvSpPr>
            <a:spLocks noGrp="1"/>
          </p:cNvSpPr>
          <p:nvPr>
            <p:ph idx="1"/>
          </p:nvPr>
        </p:nvSpPr>
        <p:spPr>
          <a:xfrm>
            <a:off x="1130424" y="1916832"/>
            <a:ext cx="9718104" cy="4114800"/>
          </a:xfrm>
          <a:prstGeom prst="rect">
            <a:avLst/>
          </a:prstGeom>
        </p:spPr>
        <p:txBody>
          <a:bodyPr/>
          <a:lstStyle>
            <a:lvl4pPr>
              <a:defRPr sz="1200">
                <a:latin typeface="+mj-lt"/>
              </a:defRPr>
            </a:lvl4pPr>
            <a:lvl5pPr>
              <a:defRPr sz="1200">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15563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686800" y="914400"/>
            <a:ext cx="2590800" cy="50292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914400" y="914400"/>
            <a:ext cx="7569200" cy="50292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45CBC4D1-8BEB-40D8-897B-FBA7B9878695}" type="slidenum">
              <a:rPr lang="nb-NO"/>
              <a:pPr>
                <a:defRPr/>
              </a:pPr>
              <a:t>‹#›</a:t>
            </a:fld>
            <a:endParaRPr lang="nb-NO"/>
          </a:p>
        </p:txBody>
      </p:sp>
    </p:spTree>
    <p:extLst>
      <p:ext uri="{BB962C8B-B14F-4D97-AF65-F5344CB8AC3E}">
        <p14:creationId xmlns:p14="http://schemas.microsoft.com/office/powerpoint/2010/main" val="310823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A9B8DB5A-CF74-4732-8ECC-6E266D884566}" type="slidenum">
              <a:rPr lang="nb-NO"/>
              <a:pPr>
                <a:defRPr/>
              </a:pPr>
              <a:t>‹#›</a:t>
            </a:fld>
            <a:endParaRPr lang="nb-NO"/>
          </a:p>
        </p:txBody>
      </p:sp>
    </p:spTree>
    <p:extLst>
      <p:ext uri="{BB962C8B-B14F-4D97-AF65-F5344CB8AC3E}">
        <p14:creationId xmlns:p14="http://schemas.microsoft.com/office/powerpoint/2010/main" val="132359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14400" y="18288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8288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6"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47E2B96B-1457-4AA1-BD2B-3D61C576CF56}" type="slidenum">
              <a:rPr lang="nb-NO"/>
              <a:pPr>
                <a:defRPr/>
              </a:pPr>
              <a:t>‹#›</a:t>
            </a:fld>
            <a:endParaRPr lang="nb-NO"/>
          </a:p>
        </p:txBody>
      </p:sp>
    </p:spTree>
    <p:extLst>
      <p:ext uri="{BB962C8B-B14F-4D97-AF65-F5344CB8AC3E}">
        <p14:creationId xmlns:p14="http://schemas.microsoft.com/office/powerpoint/2010/main" val="144981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6410CB0C-8891-4F77-98BF-0CC85635C2EE}" type="slidenum">
              <a:rPr lang="nb-NO"/>
              <a:pPr>
                <a:defRPr/>
              </a:pPr>
              <a:t>‹#›</a:t>
            </a:fld>
            <a:endParaRPr lang="nb-NO"/>
          </a:p>
        </p:txBody>
      </p:sp>
    </p:spTree>
    <p:extLst>
      <p:ext uri="{BB962C8B-B14F-4D97-AF65-F5344CB8AC3E}">
        <p14:creationId xmlns:p14="http://schemas.microsoft.com/office/powerpoint/2010/main" val="421951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216E938D-6DDE-4E5A-B09B-9A157E724935}" type="slidenum">
              <a:rPr lang="nb-NO"/>
              <a:pPr>
                <a:defRPr/>
              </a:pPr>
              <a:t>‹#›</a:t>
            </a:fld>
            <a:endParaRPr lang="nb-NO"/>
          </a:p>
        </p:txBody>
      </p:sp>
    </p:spTree>
    <p:extLst>
      <p:ext uri="{BB962C8B-B14F-4D97-AF65-F5344CB8AC3E}">
        <p14:creationId xmlns:p14="http://schemas.microsoft.com/office/powerpoint/2010/main" val="105850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dirty="0"/>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11DD1AC1-00D0-4010-B493-8A45CE59ED78}" type="slidenum">
              <a:rPr lang="nb-NO"/>
              <a:pPr>
                <a:defRPr/>
              </a:pPr>
              <a:t>‹#›</a:t>
            </a:fld>
            <a:endParaRPr lang="nb-NO"/>
          </a:p>
        </p:txBody>
      </p:sp>
    </p:spTree>
    <p:extLst>
      <p:ext uri="{BB962C8B-B14F-4D97-AF65-F5344CB8AC3E}">
        <p14:creationId xmlns:p14="http://schemas.microsoft.com/office/powerpoint/2010/main" val="404304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6"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2C1E7129-BAB3-4659-B821-B9378C015879}" type="slidenum">
              <a:rPr lang="nb-NO"/>
              <a:pPr>
                <a:defRPr/>
              </a:pPr>
              <a:t>‹#›</a:t>
            </a:fld>
            <a:endParaRPr lang="nb-NO"/>
          </a:p>
        </p:txBody>
      </p:sp>
    </p:spTree>
    <p:extLst>
      <p:ext uri="{BB962C8B-B14F-4D97-AF65-F5344CB8AC3E}">
        <p14:creationId xmlns:p14="http://schemas.microsoft.com/office/powerpoint/2010/main" val="41090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6"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DBF5A4D6-0C5D-40B5-9B64-7705BEC42021}" type="slidenum">
              <a:rPr lang="nb-NO"/>
              <a:pPr>
                <a:defRPr/>
              </a:pPr>
              <a:t>‹#›</a:t>
            </a:fld>
            <a:endParaRPr lang="nb-NO"/>
          </a:p>
        </p:txBody>
      </p:sp>
    </p:spTree>
    <p:extLst>
      <p:ext uri="{BB962C8B-B14F-4D97-AF65-F5344CB8AC3E}">
        <p14:creationId xmlns:p14="http://schemas.microsoft.com/office/powerpoint/2010/main" val="170166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914400" y="1828800"/>
            <a:ext cx="10363200" cy="41148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93C42B9C-44A4-4136-8BE2-507E7C17846A}" type="slidenum">
              <a:rPr lang="nb-NO"/>
              <a:pPr>
                <a:defRPr/>
              </a:pPr>
              <a:t>‹#›</a:t>
            </a:fld>
            <a:endParaRPr lang="nb-NO"/>
          </a:p>
        </p:txBody>
      </p:sp>
    </p:spTree>
    <p:extLst>
      <p:ext uri="{BB962C8B-B14F-4D97-AF65-F5344CB8AC3E}">
        <p14:creationId xmlns:p14="http://schemas.microsoft.com/office/powerpoint/2010/main" val="304562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914400" y="914401"/>
            <a:ext cx="103632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nb-NO" altLang="nb-NO"/>
          </a:p>
        </p:txBody>
      </p:sp>
      <p:sp>
        <p:nvSpPr>
          <p:cNvPr id="5" name="Plassholder for tekst 4"/>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7" name="Bild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445225"/>
            <a:ext cx="12163814" cy="141277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rtl="0" eaLnBrk="1" fontAlgn="base" hangingPunct="1">
        <a:spcBef>
          <a:spcPct val="0"/>
        </a:spcBef>
        <a:spcAft>
          <a:spcPct val="0"/>
        </a:spcAft>
        <a:defRPr sz="2800">
          <a:solidFill>
            <a:srgbClr val="0082A3"/>
          </a:solidFill>
          <a:latin typeface="+mj-lt"/>
          <a:ea typeface="+mj-ea"/>
          <a:cs typeface="+mj-cs"/>
        </a:defRPr>
      </a:lvl1pPr>
      <a:lvl2pPr algn="l" rtl="0" eaLnBrk="1" fontAlgn="base" hangingPunct="1">
        <a:spcBef>
          <a:spcPct val="0"/>
        </a:spcBef>
        <a:spcAft>
          <a:spcPct val="0"/>
        </a:spcAft>
        <a:defRPr sz="2800">
          <a:solidFill>
            <a:srgbClr val="0082A3"/>
          </a:solidFill>
          <a:latin typeface="Arial" charset="0"/>
          <a:cs typeface="Times New Roman" charset="0"/>
        </a:defRPr>
      </a:lvl2pPr>
      <a:lvl3pPr algn="l" rtl="0" eaLnBrk="1" fontAlgn="base" hangingPunct="1">
        <a:spcBef>
          <a:spcPct val="0"/>
        </a:spcBef>
        <a:spcAft>
          <a:spcPct val="0"/>
        </a:spcAft>
        <a:defRPr sz="2800">
          <a:solidFill>
            <a:srgbClr val="0082A3"/>
          </a:solidFill>
          <a:latin typeface="Arial" charset="0"/>
          <a:cs typeface="Times New Roman" charset="0"/>
        </a:defRPr>
      </a:lvl3pPr>
      <a:lvl4pPr algn="l" rtl="0" eaLnBrk="1" fontAlgn="base" hangingPunct="1">
        <a:spcBef>
          <a:spcPct val="0"/>
        </a:spcBef>
        <a:spcAft>
          <a:spcPct val="0"/>
        </a:spcAft>
        <a:defRPr sz="2800">
          <a:solidFill>
            <a:srgbClr val="0082A3"/>
          </a:solidFill>
          <a:latin typeface="Arial" charset="0"/>
          <a:cs typeface="Times New Roman" charset="0"/>
        </a:defRPr>
      </a:lvl4pPr>
      <a:lvl5pPr algn="l" rtl="0" eaLnBrk="1" fontAlgn="base" hangingPunct="1">
        <a:spcBef>
          <a:spcPct val="0"/>
        </a:spcBef>
        <a:spcAft>
          <a:spcPct val="0"/>
        </a:spcAft>
        <a:defRPr sz="2800">
          <a:solidFill>
            <a:srgbClr val="0082A3"/>
          </a:solidFill>
          <a:latin typeface="Arial" charset="0"/>
          <a:cs typeface="Times New Roman" charset="0"/>
        </a:defRPr>
      </a:lvl5pPr>
      <a:lvl6pPr marL="457200" algn="l" rtl="0" eaLnBrk="1" fontAlgn="base" hangingPunct="1">
        <a:spcBef>
          <a:spcPct val="0"/>
        </a:spcBef>
        <a:spcAft>
          <a:spcPct val="0"/>
        </a:spcAft>
        <a:defRPr sz="2800">
          <a:solidFill>
            <a:srgbClr val="0082A3"/>
          </a:solidFill>
          <a:latin typeface="Arial" charset="0"/>
          <a:cs typeface="Times New Roman" charset="0"/>
        </a:defRPr>
      </a:lvl6pPr>
      <a:lvl7pPr marL="914400" algn="l" rtl="0" eaLnBrk="1" fontAlgn="base" hangingPunct="1">
        <a:spcBef>
          <a:spcPct val="0"/>
        </a:spcBef>
        <a:spcAft>
          <a:spcPct val="0"/>
        </a:spcAft>
        <a:defRPr sz="2800">
          <a:solidFill>
            <a:srgbClr val="0082A3"/>
          </a:solidFill>
          <a:latin typeface="Arial" charset="0"/>
          <a:cs typeface="Times New Roman" charset="0"/>
        </a:defRPr>
      </a:lvl7pPr>
      <a:lvl8pPr marL="1371600" algn="l" rtl="0" eaLnBrk="1" fontAlgn="base" hangingPunct="1">
        <a:spcBef>
          <a:spcPct val="0"/>
        </a:spcBef>
        <a:spcAft>
          <a:spcPct val="0"/>
        </a:spcAft>
        <a:defRPr sz="2800">
          <a:solidFill>
            <a:srgbClr val="0082A3"/>
          </a:solidFill>
          <a:latin typeface="Arial" charset="0"/>
          <a:cs typeface="Times New Roman" charset="0"/>
        </a:defRPr>
      </a:lvl8pPr>
      <a:lvl9pPr marL="1828800" algn="l" rtl="0" eaLnBrk="1" fontAlgn="base" hangingPunct="1">
        <a:spcBef>
          <a:spcPct val="0"/>
        </a:spcBef>
        <a:spcAft>
          <a:spcPct val="0"/>
        </a:spcAft>
        <a:defRPr sz="2800">
          <a:solidFill>
            <a:srgbClr val="0082A3"/>
          </a:solidFill>
          <a:latin typeface="Arial" charset="0"/>
          <a:cs typeface="Times New Roman"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200">
          <a:solidFill>
            <a:schemeClr val="tx1"/>
          </a:solidFill>
          <a:latin typeface="+mj-lt"/>
          <a:cs typeface="+mn-cs"/>
        </a:defRPr>
      </a:lvl4pPr>
      <a:lvl5pPr marL="2057400" indent="-228600" algn="l" rtl="0" eaLnBrk="1" fontAlgn="base" hangingPunct="1">
        <a:spcBef>
          <a:spcPct val="20000"/>
        </a:spcBef>
        <a:spcAft>
          <a:spcPct val="0"/>
        </a:spcAft>
        <a:buChar char="»"/>
        <a:defRPr sz="1200">
          <a:solidFill>
            <a:schemeClr val="tx1"/>
          </a:solidFill>
          <a:latin typeface="+mj-lt"/>
          <a:cs typeface="+mn-cs"/>
        </a:defRPr>
      </a:lvl5pPr>
      <a:lvl6pPr marL="2514600" indent="-228600" algn="l" rtl="0" eaLnBrk="1" fontAlgn="base" hangingPunct="1">
        <a:spcBef>
          <a:spcPct val="20000"/>
        </a:spcBef>
        <a:spcAft>
          <a:spcPct val="0"/>
        </a:spcAft>
        <a:buChar char="»"/>
        <a:defRPr sz="2000">
          <a:solidFill>
            <a:schemeClr val="tx1"/>
          </a:solidFill>
          <a:latin typeface="Times New Roman" charset="0"/>
          <a:cs typeface="+mn-cs"/>
        </a:defRPr>
      </a:lvl6pPr>
      <a:lvl7pPr marL="2971800" indent="-228600" algn="l" rtl="0" eaLnBrk="1" fontAlgn="base" hangingPunct="1">
        <a:spcBef>
          <a:spcPct val="20000"/>
        </a:spcBef>
        <a:spcAft>
          <a:spcPct val="0"/>
        </a:spcAft>
        <a:buChar char="»"/>
        <a:defRPr sz="2000">
          <a:solidFill>
            <a:schemeClr val="tx1"/>
          </a:solidFill>
          <a:latin typeface="Times New Roman" charset="0"/>
          <a:cs typeface="+mn-cs"/>
        </a:defRPr>
      </a:lvl7pPr>
      <a:lvl8pPr marL="3429000" indent="-228600" algn="l" rtl="0" eaLnBrk="1" fontAlgn="base" hangingPunct="1">
        <a:spcBef>
          <a:spcPct val="20000"/>
        </a:spcBef>
        <a:spcAft>
          <a:spcPct val="0"/>
        </a:spcAft>
        <a:buChar char="»"/>
        <a:defRPr sz="2000">
          <a:solidFill>
            <a:schemeClr val="tx1"/>
          </a:solidFill>
          <a:latin typeface="Times New Roman" charset="0"/>
          <a:cs typeface="+mn-cs"/>
        </a:defRPr>
      </a:lvl8pPr>
      <a:lvl9pPr marL="3886200" indent="-228600" algn="l" rtl="0" eaLnBrk="1" fontAlgn="base" hangingPunct="1">
        <a:spcBef>
          <a:spcPct val="20000"/>
        </a:spcBef>
        <a:spcAft>
          <a:spcPct val="0"/>
        </a:spcAft>
        <a:buChar char="»"/>
        <a:defRPr sz="2000">
          <a:solidFill>
            <a:schemeClr val="tx1"/>
          </a:solidFill>
          <a:latin typeface="Times New Roman" charset="0"/>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vilbli.no/"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fk.no/tjenester/skole-og-opplaring/innta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Lærere som hjelper elever i klasserommet"/>
          <p:cNvPicPr>
            <a:picLocks/>
          </p:cNvPicPr>
          <p:nvPr/>
        </p:nvPicPr>
        <p:blipFill>
          <a:blip r:embed="rId3" cstate="print">
            <a:extLst>
              <a:ext uri="{28A0092B-C50C-407E-A947-70E740481C1C}">
                <a14:useLocalDpi xmlns:a14="http://schemas.microsoft.com/office/drawing/2010/main" val="0"/>
              </a:ext>
            </a:extLst>
          </a:blip>
          <a:srcRect t="13318" b="13318"/>
          <a:stretch/>
        </p:blipFill>
        <p:spPr>
          <a:xfrm>
            <a:off x="-69322" y="873980"/>
            <a:ext cx="12286002" cy="6011404"/>
          </a:xfrm>
          <a:prstGeom prst="rect">
            <a:avLst/>
          </a:prstGeom>
        </p:spPr>
      </p:pic>
      <p:sp>
        <p:nvSpPr>
          <p:cNvPr id="3074" name="Text Box 4"/>
          <p:cNvSpPr txBox="1">
            <a:spLocks noChangeArrowheads="1"/>
          </p:cNvSpPr>
          <p:nvPr/>
        </p:nvSpPr>
        <p:spPr bwMode="auto">
          <a:xfrm>
            <a:off x="8563272" y="6643688"/>
            <a:ext cx="3581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cs typeface="Times New Roman" pitchFamily="18" charset="0"/>
              </a:defRPr>
            </a:lvl1pPr>
            <a:lvl2pPr marL="742950" indent="-285750" eaLnBrk="0" hangingPunct="0">
              <a:spcBef>
                <a:spcPct val="20000"/>
              </a:spcBef>
              <a:buChar char="–"/>
              <a:defRPr sz="1600">
                <a:solidFill>
                  <a:schemeClr val="tx1"/>
                </a:solidFill>
                <a:latin typeface="Arial" charset="0"/>
                <a:cs typeface="Times New Roman" pitchFamily="18" charset="0"/>
              </a:defRPr>
            </a:lvl2pPr>
            <a:lvl3pPr marL="1143000" indent="-228600" eaLnBrk="0" hangingPunct="0">
              <a:spcBef>
                <a:spcPct val="20000"/>
              </a:spcBef>
              <a:buChar char="•"/>
              <a:defRPr sz="1600">
                <a:solidFill>
                  <a:schemeClr val="tx1"/>
                </a:solidFill>
                <a:latin typeface="Arial"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eaLnBrk="1" hangingPunct="1">
              <a:spcBef>
                <a:spcPct val="50000"/>
              </a:spcBef>
              <a:buFontTx/>
              <a:buNone/>
            </a:pPr>
            <a:r>
              <a:rPr lang="nb-NO" altLang="nb-NO" sz="800" dirty="0">
                <a:solidFill>
                  <a:schemeClr val="bg1"/>
                </a:solidFill>
                <a:latin typeface="Verdana" pitchFamily="34" charset="0"/>
              </a:rPr>
              <a:t>Foto: Ernst Furuhatt</a:t>
            </a:r>
          </a:p>
        </p:txBody>
      </p:sp>
      <p:sp>
        <p:nvSpPr>
          <p:cNvPr id="6" name="Rektangel 5"/>
          <p:cNvSpPr/>
          <p:nvPr/>
        </p:nvSpPr>
        <p:spPr>
          <a:xfrm>
            <a:off x="-96688" y="-171399"/>
            <a:ext cx="12385376"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3078" name="Text Box 3"/>
          <p:cNvSpPr txBox="1">
            <a:spLocks noChangeArrowheads="1"/>
          </p:cNvSpPr>
          <p:nvPr/>
        </p:nvSpPr>
        <p:spPr bwMode="auto">
          <a:xfrm>
            <a:off x="6481954" y="584685"/>
            <a:ext cx="5733274" cy="1728192"/>
          </a:xfrm>
          <a:prstGeom prst="rect">
            <a:avLst/>
          </a:prstGeom>
          <a:solidFill>
            <a:schemeClr val="bg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22000" tIns="118800" rIns="162000" anchor="ctr"/>
          <a:lstStyle>
            <a:lvl1pPr eaLnBrk="0" hangingPunct="0">
              <a:spcBef>
                <a:spcPct val="20000"/>
              </a:spcBef>
              <a:buChar char="•"/>
              <a:defRPr sz="2000">
                <a:solidFill>
                  <a:schemeClr val="tx1"/>
                </a:solidFill>
                <a:latin typeface="Arial" charset="0"/>
                <a:cs typeface="Times New Roman" pitchFamily="18" charset="0"/>
              </a:defRPr>
            </a:lvl1pPr>
            <a:lvl2pPr marL="742950" indent="-285750" eaLnBrk="0" hangingPunct="0">
              <a:spcBef>
                <a:spcPct val="20000"/>
              </a:spcBef>
              <a:buChar char="–"/>
              <a:defRPr sz="1600">
                <a:solidFill>
                  <a:schemeClr val="tx1"/>
                </a:solidFill>
                <a:latin typeface="Arial" charset="0"/>
                <a:cs typeface="Times New Roman" pitchFamily="18" charset="0"/>
              </a:defRPr>
            </a:lvl2pPr>
            <a:lvl3pPr marL="1143000" indent="-228600" eaLnBrk="0" hangingPunct="0">
              <a:spcBef>
                <a:spcPct val="20000"/>
              </a:spcBef>
              <a:buChar char="•"/>
              <a:defRPr sz="1600">
                <a:solidFill>
                  <a:schemeClr val="tx1"/>
                </a:solidFill>
                <a:latin typeface="Arial"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80000"/>
              </a:lnSpc>
              <a:spcBef>
                <a:spcPct val="200000"/>
              </a:spcBef>
              <a:buFontTx/>
              <a:buNone/>
            </a:pPr>
            <a:r>
              <a:rPr lang="nb-NO" altLang="nb-NO" sz="2200" b="1" dirty="0">
                <a:solidFill>
                  <a:srgbClr val="0082A3"/>
                </a:solidFill>
                <a:latin typeface="Verdana" pitchFamily="34" charset="0"/>
              </a:rPr>
              <a:t>Rådgiversamlinger 2022</a:t>
            </a:r>
          </a:p>
          <a:p>
            <a:pPr eaLnBrk="1" hangingPunct="1">
              <a:lnSpc>
                <a:spcPct val="150000"/>
              </a:lnSpc>
              <a:spcBef>
                <a:spcPct val="50000"/>
              </a:spcBef>
              <a:buFontTx/>
              <a:buNone/>
            </a:pPr>
            <a:r>
              <a:rPr lang="nb-NO" altLang="nb-NO" sz="1400" dirty="0">
                <a:latin typeface="Verdana" pitchFamily="34" charset="0"/>
              </a:rPr>
              <a:t>Stian Ellefsen</a:t>
            </a:r>
          </a:p>
          <a:p>
            <a:pPr eaLnBrk="1" hangingPunct="1">
              <a:spcBef>
                <a:spcPct val="50000"/>
              </a:spcBef>
              <a:buFontTx/>
              <a:buNone/>
            </a:pPr>
            <a:r>
              <a:rPr lang="nb-NO" altLang="nb-NO" sz="900" dirty="0">
                <a:latin typeface="Verdana" pitchFamily="34" charset="0"/>
              </a:rPr>
              <a:t>24.11.2022</a:t>
            </a:r>
          </a:p>
        </p:txBody>
      </p:sp>
      <p:pic>
        <p:nvPicPr>
          <p:cNvPr id="3076" name="Picture 5" descr="C:\Documents and Settings\RBK27\Skrivebord\LOGO\NFK LOGO\Logo_nfk_CMY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92" y="404664"/>
            <a:ext cx="1905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BE43F02-8230-BA5B-340E-C0521052431C}"/>
              </a:ext>
            </a:extLst>
          </p:cNvPr>
          <p:cNvSpPr>
            <a:spLocks noGrp="1"/>
          </p:cNvSpPr>
          <p:nvPr>
            <p:ph type="title"/>
          </p:nvPr>
        </p:nvSpPr>
        <p:spPr/>
        <p:txBody>
          <a:bodyPr/>
          <a:lstStyle/>
          <a:p>
            <a:r>
              <a:rPr lang="nb-NO" dirty="0"/>
              <a:t>Ungdomsrett</a:t>
            </a:r>
          </a:p>
        </p:txBody>
      </p:sp>
      <p:sp>
        <p:nvSpPr>
          <p:cNvPr id="5" name="Plassholder for innhold 4">
            <a:extLst>
              <a:ext uri="{FF2B5EF4-FFF2-40B4-BE49-F238E27FC236}">
                <a16:creationId xmlns:a16="http://schemas.microsoft.com/office/drawing/2014/main" id="{86BB4505-2A27-F59C-0C3D-E48BD86361A5}"/>
              </a:ext>
            </a:extLst>
          </p:cNvPr>
          <p:cNvSpPr>
            <a:spLocks noGrp="1"/>
          </p:cNvSpPr>
          <p:nvPr>
            <p:ph idx="1"/>
          </p:nvPr>
        </p:nvSpPr>
        <p:spPr/>
        <p:txBody>
          <a:bodyPr/>
          <a:lstStyle/>
          <a:p>
            <a:r>
              <a:rPr lang="nb-NO" dirty="0"/>
              <a:t>Husk at fylkeskommunen har en plikt til å gi alle søkere med ungdomsrett et tilbud. </a:t>
            </a:r>
          </a:p>
          <a:p>
            <a:endParaRPr lang="nb-NO" dirty="0"/>
          </a:p>
          <a:p>
            <a:r>
              <a:rPr lang="nb-NO" dirty="0"/>
              <a:t>Dette betyr at når de videregående skolene overtar inntaket fra inntakskontoret ca. første uken i august så har alle med ungdomsrett fått et tilbud.</a:t>
            </a:r>
          </a:p>
          <a:p>
            <a:endParaRPr lang="nb-NO" dirty="0"/>
          </a:p>
          <a:p>
            <a:r>
              <a:rPr lang="nb-NO" dirty="0"/>
              <a:t>Vi har allikevel ventelister til tilbud da ikke alle fikk sitt førsteønske. I tillegg har vi søkere uten rett som også står på ventelistene.</a:t>
            </a:r>
          </a:p>
          <a:p>
            <a:endParaRPr lang="nb-NO" dirty="0"/>
          </a:p>
          <a:p>
            <a:r>
              <a:rPr lang="nb-NO" dirty="0"/>
              <a:t>Etter at de videregående skolene har tatt inn alle fra ventelistene så kan de ta inn personer fra lokale ventelister som har søkt. </a:t>
            </a:r>
          </a:p>
          <a:p>
            <a:endParaRPr lang="nb-NO" dirty="0"/>
          </a:p>
        </p:txBody>
      </p:sp>
    </p:spTree>
    <p:extLst>
      <p:ext uri="{BB962C8B-B14F-4D97-AF65-F5344CB8AC3E}">
        <p14:creationId xmlns:p14="http://schemas.microsoft.com/office/powerpoint/2010/main" val="352463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3262957-648A-4A3E-BB70-FFB3219FAFEF}"/>
              </a:ext>
            </a:extLst>
          </p:cNvPr>
          <p:cNvSpPr>
            <a:spLocks noGrp="1"/>
          </p:cNvSpPr>
          <p:nvPr>
            <p:ph type="title"/>
          </p:nvPr>
        </p:nvSpPr>
        <p:spPr/>
        <p:txBody>
          <a:bodyPr/>
          <a:lstStyle/>
          <a:p>
            <a:r>
              <a:rPr lang="nb-NO" dirty="0"/>
              <a:t>Ungdomsrett og flytting</a:t>
            </a:r>
          </a:p>
        </p:txBody>
      </p:sp>
      <p:sp>
        <p:nvSpPr>
          <p:cNvPr id="5" name="Plassholder for innhold 4">
            <a:extLst>
              <a:ext uri="{FF2B5EF4-FFF2-40B4-BE49-F238E27FC236}">
                <a16:creationId xmlns:a16="http://schemas.microsoft.com/office/drawing/2014/main" id="{6CE0BC54-CED9-485C-B9C4-57D7DC612DC1}"/>
              </a:ext>
            </a:extLst>
          </p:cNvPr>
          <p:cNvSpPr>
            <a:spLocks noGrp="1"/>
          </p:cNvSpPr>
          <p:nvPr>
            <p:ph idx="1"/>
          </p:nvPr>
        </p:nvSpPr>
        <p:spPr/>
        <p:txBody>
          <a:bodyPr/>
          <a:lstStyle/>
          <a:p>
            <a:endParaRPr lang="nb-NO" dirty="0"/>
          </a:p>
          <a:p>
            <a:r>
              <a:rPr lang="nb-NO" dirty="0"/>
              <a:t>For å få ungdomsrett i Nordland så kreves det i utgangspunktet at man er folkeregistrert i fylket. Nasjonal frist for dette er 1. mars. </a:t>
            </a:r>
          </a:p>
          <a:p>
            <a:endParaRPr lang="nb-NO" dirty="0"/>
          </a:p>
          <a:p>
            <a:r>
              <a:rPr lang="nb-NO" dirty="0"/>
              <a:t>For tilflyttere til Nordland så har fylkestinget utvidet fristen til 15 juni. Det er imidlertid da et krav om at søker selv dokumenterer flyttingen overfor inntakskontoret hvis det skjer etter 1 mars. (Detaljer rundt dette er å finne på vilbli.no.)</a:t>
            </a:r>
          </a:p>
          <a:p>
            <a:endParaRPr lang="nb-NO" dirty="0"/>
          </a:p>
          <a:p>
            <a:r>
              <a:rPr lang="nb-NO" dirty="0"/>
              <a:t>Vi trenger ikke dokumentasjon fra personer som flytter før 1 mars da dette kommer rett fra folkeregisteret til oss daglig frem til denne datoen.</a:t>
            </a:r>
          </a:p>
        </p:txBody>
      </p:sp>
    </p:spTree>
    <p:extLst>
      <p:ext uri="{BB962C8B-B14F-4D97-AF65-F5344CB8AC3E}">
        <p14:creationId xmlns:p14="http://schemas.microsoft.com/office/powerpoint/2010/main" val="190378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DFA9F85-70D5-C5E3-DC93-EE0BE950D14D}"/>
              </a:ext>
            </a:extLst>
          </p:cNvPr>
          <p:cNvSpPr>
            <a:spLocks noGrp="1"/>
          </p:cNvSpPr>
          <p:nvPr>
            <p:ph type="title"/>
          </p:nvPr>
        </p:nvSpPr>
        <p:spPr/>
        <p:txBody>
          <a:bodyPr/>
          <a:lstStyle/>
          <a:p>
            <a:r>
              <a:rPr lang="nb-NO" dirty="0"/>
              <a:t>Ungdomsrett</a:t>
            </a:r>
          </a:p>
        </p:txBody>
      </p:sp>
      <p:sp>
        <p:nvSpPr>
          <p:cNvPr id="5" name="Plassholder for innhold 4">
            <a:extLst>
              <a:ext uri="{FF2B5EF4-FFF2-40B4-BE49-F238E27FC236}">
                <a16:creationId xmlns:a16="http://schemas.microsoft.com/office/drawing/2014/main" id="{2F1311F9-48C0-C5A6-F9A3-9070E5CF9D6F}"/>
              </a:ext>
            </a:extLst>
          </p:cNvPr>
          <p:cNvSpPr>
            <a:spLocks noGrp="1"/>
          </p:cNvSpPr>
          <p:nvPr>
            <p:ph idx="1"/>
          </p:nvPr>
        </p:nvSpPr>
        <p:spPr/>
        <p:txBody>
          <a:bodyPr>
            <a:normAutofit lnSpcReduction="10000"/>
          </a:bodyPr>
          <a:lstStyle/>
          <a:p>
            <a:pPr marL="0" indent="0">
              <a:buNone/>
            </a:pPr>
            <a:r>
              <a:rPr lang="nb-NO" dirty="0"/>
              <a:t>Hvilke andre ting kan påvirke retten?</a:t>
            </a:r>
          </a:p>
          <a:p>
            <a:pPr marL="0" indent="0">
              <a:buNone/>
            </a:pPr>
            <a:endParaRPr lang="nb-NO" dirty="0"/>
          </a:p>
          <a:p>
            <a:pPr marL="0" indent="0">
              <a:buNone/>
            </a:pPr>
            <a:r>
              <a:rPr lang="nb-NO" dirty="0"/>
              <a:t>Det er et vilkår for rett at søkere har lovlig opphold i landet. Dette følger av §3.1 i opplæringsloven</a:t>
            </a:r>
            <a:r>
              <a:rPr lang="nb-NO" b="1" dirty="0"/>
              <a:t>. </a:t>
            </a:r>
            <a:r>
              <a:rPr lang="nb-NO" dirty="0"/>
              <a:t>Dette kravet gjelder imidlertid ikke for alle personer som er omfattet av EØS/EU reglene. Dvs. det mest av Europa trenger ikke å dokumentere dette. Men vær oppmerksom på at dette kravet gjelder for eksempel for land som Storbritannia og Serbia.</a:t>
            </a:r>
            <a:endParaRPr lang="nb-NO" b="1" dirty="0"/>
          </a:p>
          <a:p>
            <a:pPr marL="0" indent="0">
              <a:buNone/>
            </a:pPr>
            <a:endParaRPr lang="nb-NO" dirty="0"/>
          </a:p>
          <a:p>
            <a:pPr marL="0" indent="0">
              <a:buNone/>
            </a:pPr>
            <a:r>
              <a:rPr lang="nb-NO" dirty="0"/>
              <a:t>I praksis betyr dette at mange minoritetsspråklige søkere må dokumentere at de har lovlig opphold i Norge overfor inntakskontoret. Vi skiller her på rett til opplæring og det å få et tilbud om skoleplass. Det er mulig å få tilbud om skoleplass selv om du ikke har rett til å få det. Men uten ungdomsrett er det en risiko for å ikke få det tilbudet du søkte på eller å komme inn på en annen skole. </a:t>
            </a:r>
          </a:p>
          <a:p>
            <a:pPr marL="0" indent="0">
              <a:buNone/>
            </a:pPr>
            <a:endParaRPr lang="nb-NO" dirty="0"/>
          </a:p>
        </p:txBody>
      </p:sp>
    </p:spTree>
    <p:extLst>
      <p:ext uri="{BB962C8B-B14F-4D97-AF65-F5344CB8AC3E}">
        <p14:creationId xmlns:p14="http://schemas.microsoft.com/office/powerpoint/2010/main" val="298232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B247694-6C5E-6537-B5A0-3571AD61A8D1}"/>
              </a:ext>
            </a:extLst>
          </p:cNvPr>
          <p:cNvSpPr>
            <a:spLocks noGrp="1"/>
          </p:cNvSpPr>
          <p:nvPr>
            <p:ph type="title"/>
          </p:nvPr>
        </p:nvSpPr>
        <p:spPr/>
        <p:txBody>
          <a:bodyPr/>
          <a:lstStyle/>
          <a:p>
            <a:r>
              <a:rPr lang="nb-NO" dirty="0"/>
              <a:t>Dokumentasjon på lovlig opphold</a:t>
            </a:r>
          </a:p>
        </p:txBody>
      </p:sp>
      <p:sp>
        <p:nvSpPr>
          <p:cNvPr id="5" name="Plassholder for innhold 4">
            <a:extLst>
              <a:ext uri="{FF2B5EF4-FFF2-40B4-BE49-F238E27FC236}">
                <a16:creationId xmlns:a16="http://schemas.microsoft.com/office/drawing/2014/main" id="{1CB69AEF-1CE6-4D03-84EC-53E79CB18246}"/>
              </a:ext>
            </a:extLst>
          </p:cNvPr>
          <p:cNvSpPr>
            <a:spLocks noGrp="1"/>
          </p:cNvSpPr>
          <p:nvPr>
            <p:ph idx="1"/>
          </p:nvPr>
        </p:nvSpPr>
        <p:spPr/>
        <p:txBody>
          <a:bodyPr>
            <a:normAutofit lnSpcReduction="10000"/>
          </a:bodyPr>
          <a:lstStyle/>
          <a:p>
            <a:r>
              <a:rPr lang="nb-NO" dirty="0"/>
              <a:t>Vanligvis dokumenteres dette ved at søker sender inn kopi at vedtak fra UDI eller kopi av sitt </a:t>
            </a:r>
            <a:r>
              <a:rPr lang="nb-NO" dirty="0" err="1"/>
              <a:t>oppholdskort</a:t>
            </a:r>
            <a:r>
              <a:rPr lang="nb-NO" dirty="0"/>
              <a:t>. Annen dokumentasjon kan også benyttes. </a:t>
            </a:r>
            <a:r>
              <a:rPr lang="nb-NO" dirty="0" err="1"/>
              <a:t>F.eks</a:t>
            </a:r>
            <a:r>
              <a:rPr lang="nb-NO" dirty="0"/>
              <a:t> bekreftelse fra politiet på at søker har sendt inn en ny søknad om opphold. Eller dokumentasjon fra UDI på at de har mottatt en ny søknad om opphold. Dato er viktig her. </a:t>
            </a:r>
            <a:r>
              <a:rPr lang="nb-NO" dirty="0" err="1"/>
              <a:t>Oppholdskort</a:t>
            </a:r>
            <a:r>
              <a:rPr lang="nb-NO" dirty="0"/>
              <a:t> som er utgått eller går ut før inntaket på sommeren aksepteres ikke. Brev fra UDI om at det er innlevert ny søknad som er over et år gammel aksepteres heller ikke. </a:t>
            </a:r>
          </a:p>
          <a:p>
            <a:endParaRPr lang="nb-NO" dirty="0"/>
          </a:p>
          <a:p>
            <a:r>
              <a:rPr lang="nb-NO" dirty="0"/>
              <a:t>Fristen for å sende inn dette er i utgangspunktet den samme som søknadsfristen for denne gruppen. Dvs. 1 februar. Det er ingen grunn til at ikke dette kan foreligge for samtlige søkere til denne datoen. </a:t>
            </a:r>
          </a:p>
          <a:p>
            <a:endParaRPr lang="nb-NO" dirty="0"/>
          </a:p>
          <a:p>
            <a:r>
              <a:rPr lang="nb-NO" dirty="0"/>
              <a:t>Inntakskontoret bruker mye tid på å etterlyse papirer fra denne søkergruppen.</a:t>
            </a:r>
          </a:p>
          <a:p>
            <a:pPr marL="0" indent="0">
              <a:buNone/>
            </a:pPr>
            <a:endParaRPr lang="nb-NO" dirty="0"/>
          </a:p>
          <a:p>
            <a:endParaRPr lang="nb-NO" dirty="0"/>
          </a:p>
        </p:txBody>
      </p:sp>
    </p:spTree>
    <p:extLst>
      <p:ext uri="{BB962C8B-B14F-4D97-AF65-F5344CB8AC3E}">
        <p14:creationId xmlns:p14="http://schemas.microsoft.com/office/powerpoint/2010/main" val="81075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CD006A3-795F-E26F-218F-BE4F5275513C}"/>
              </a:ext>
            </a:extLst>
          </p:cNvPr>
          <p:cNvSpPr>
            <a:spLocks noGrp="1"/>
          </p:cNvSpPr>
          <p:nvPr>
            <p:ph type="title"/>
          </p:nvPr>
        </p:nvSpPr>
        <p:spPr/>
        <p:txBody>
          <a:bodyPr/>
          <a:lstStyle/>
          <a:p>
            <a:r>
              <a:rPr lang="nb-NO" dirty="0"/>
              <a:t>Kollektivt vern</a:t>
            </a:r>
          </a:p>
        </p:txBody>
      </p:sp>
      <p:sp>
        <p:nvSpPr>
          <p:cNvPr id="5" name="Plassholder for innhold 4">
            <a:extLst>
              <a:ext uri="{FF2B5EF4-FFF2-40B4-BE49-F238E27FC236}">
                <a16:creationId xmlns:a16="http://schemas.microsoft.com/office/drawing/2014/main" id="{0D78E36B-BFE0-775D-FFA6-3FED682AF471}"/>
              </a:ext>
            </a:extLst>
          </p:cNvPr>
          <p:cNvSpPr>
            <a:spLocks noGrp="1"/>
          </p:cNvSpPr>
          <p:nvPr>
            <p:ph idx="1"/>
          </p:nvPr>
        </p:nvSpPr>
        <p:spPr>
          <a:xfrm>
            <a:off x="1102118" y="1916832"/>
            <a:ext cx="9718104" cy="4114800"/>
          </a:xfrm>
        </p:spPr>
        <p:txBody>
          <a:bodyPr/>
          <a:lstStyle/>
          <a:p>
            <a:r>
              <a:rPr lang="nb-NO" dirty="0"/>
              <a:t>Regjeringen ga i Mars 2022 alle flyktninger fra Ukraina kollektivt vern i Norge. Sist flyktninger fra et land fikk dette var under krigen i Kosovo i 1999. </a:t>
            </a:r>
          </a:p>
          <a:p>
            <a:endParaRPr lang="nb-NO" dirty="0"/>
          </a:p>
          <a:p>
            <a:r>
              <a:rPr lang="nb-NO" dirty="0"/>
              <a:t>Dette betyr at kravet om dokumentasjon fra Ukrainske statsborgere om å dokumentere lovlig opphold i Norge faller bort. </a:t>
            </a:r>
          </a:p>
          <a:p>
            <a:endParaRPr lang="nb-NO" dirty="0"/>
          </a:p>
          <a:p>
            <a:r>
              <a:rPr lang="nb-NO" b="1" dirty="0"/>
              <a:t>Men</a:t>
            </a:r>
            <a:r>
              <a:rPr lang="nb-NO" dirty="0"/>
              <a:t> de må bekrefte at de faktisk er fra Ukraina. Dvs. hvis inntakskontoret er i tvil så kan det komme krav om å f.eks. fremskaffe ukrainsk pass. Vanligvis vil vi imidlertid sjekke tilhørigheten når vi vurderer søkerens vitnemål.</a:t>
            </a:r>
          </a:p>
          <a:p>
            <a:pPr marL="0" indent="0">
              <a:buNone/>
            </a:pPr>
            <a:endParaRPr lang="nb-NO" dirty="0"/>
          </a:p>
        </p:txBody>
      </p:sp>
    </p:spTree>
    <p:extLst>
      <p:ext uri="{BB962C8B-B14F-4D97-AF65-F5344CB8AC3E}">
        <p14:creationId xmlns:p14="http://schemas.microsoft.com/office/powerpoint/2010/main" val="49824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93EE3F9-5656-4FB3-A319-569C8BA622EB}"/>
              </a:ext>
            </a:extLst>
          </p:cNvPr>
          <p:cNvSpPr>
            <a:spLocks noGrp="1"/>
          </p:cNvSpPr>
          <p:nvPr>
            <p:ph type="title"/>
          </p:nvPr>
        </p:nvSpPr>
        <p:spPr/>
        <p:txBody>
          <a:bodyPr/>
          <a:lstStyle/>
          <a:p>
            <a:r>
              <a:rPr lang="nb-NO" dirty="0"/>
              <a:t>Søknad 2023</a:t>
            </a:r>
          </a:p>
        </p:txBody>
      </p:sp>
      <p:sp>
        <p:nvSpPr>
          <p:cNvPr id="5" name="Plassholder for innhold 4">
            <a:extLst>
              <a:ext uri="{FF2B5EF4-FFF2-40B4-BE49-F238E27FC236}">
                <a16:creationId xmlns:a16="http://schemas.microsoft.com/office/drawing/2014/main" id="{067A9545-C7A1-44DC-83A6-1DFA0D111F02}"/>
              </a:ext>
            </a:extLst>
          </p:cNvPr>
          <p:cNvSpPr>
            <a:spLocks noGrp="1"/>
          </p:cNvSpPr>
          <p:nvPr>
            <p:ph idx="1"/>
          </p:nvPr>
        </p:nvSpPr>
        <p:spPr/>
        <p:txBody>
          <a:bodyPr>
            <a:normAutofit fontScale="92500"/>
          </a:bodyPr>
          <a:lstStyle/>
          <a:p>
            <a:r>
              <a:rPr lang="nb-NO" dirty="0"/>
              <a:t>Ungdom skal selv søke til videregående skole. Søknaden skal som vanlig leveres på vigo.no. Det er viktig å huske på at man trenger </a:t>
            </a:r>
            <a:r>
              <a:rPr lang="nb-NO" dirty="0" err="1"/>
              <a:t>MinID</a:t>
            </a:r>
            <a:r>
              <a:rPr lang="nb-NO" dirty="0"/>
              <a:t> eller </a:t>
            </a:r>
            <a:r>
              <a:rPr lang="nb-NO" dirty="0" err="1"/>
              <a:t>bankID</a:t>
            </a:r>
            <a:r>
              <a:rPr lang="nb-NO" dirty="0"/>
              <a:t> for å få søkt.</a:t>
            </a:r>
          </a:p>
          <a:p>
            <a:endParaRPr lang="nb-NO" dirty="0"/>
          </a:p>
          <a:p>
            <a:r>
              <a:rPr lang="nb-NO" dirty="0"/>
              <a:t>OBS. For 2023 er det nye regler for </a:t>
            </a:r>
            <a:r>
              <a:rPr lang="nb-NO" dirty="0" err="1"/>
              <a:t>MinID</a:t>
            </a:r>
            <a:r>
              <a:rPr lang="nb-NO" dirty="0"/>
              <a:t> distribusjon.</a:t>
            </a:r>
          </a:p>
          <a:p>
            <a:pPr marL="0" indent="0">
              <a:buNone/>
            </a:pPr>
            <a:endParaRPr lang="nb-NO" dirty="0"/>
          </a:p>
          <a:p>
            <a:r>
              <a:rPr lang="nb-NO" dirty="0"/>
              <a:t>Søkere har rett til et av tre søkte utdanningsprogram på videregående trinn 1. Ingen søkere har i utgangspunktet en rett til å gå på en bestemt skole.</a:t>
            </a:r>
          </a:p>
          <a:p>
            <a:endParaRPr lang="nb-NO" dirty="0"/>
          </a:p>
          <a:p>
            <a:r>
              <a:rPr lang="nb-NO" dirty="0"/>
              <a:t>Det er derfor viktig at søker oppgir </a:t>
            </a:r>
            <a:r>
              <a:rPr lang="nb-NO" b="1" dirty="0"/>
              <a:t>minst</a:t>
            </a:r>
            <a:r>
              <a:rPr lang="nb-NO" dirty="0"/>
              <a:t> tre ønsker når de søker slik at de selv i størst mulig grad er den som bestemmer hvor de kommer inn. </a:t>
            </a:r>
          </a:p>
          <a:p>
            <a:endParaRPr lang="nb-NO" dirty="0"/>
          </a:p>
          <a:p>
            <a:r>
              <a:rPr lang="nb-NO" dirty="0"/>
              <a:t>De fleste søkere får sitt førsteønske men det er ingen garanti for dette. (</a:t>
            </a:r>
            <a:r>
              <a:rPr lang="nb-NO" dirty="0">
                <a:solidFill>
                  <a:srgbClr val="FF0000"/>
                </a:solidFill>
              </a:rPr>
              <a:t>92,9%</a:t>
            </a:r>
            <a:r>
              <a:rPr lang="nb-NO" dirty="0"/>
              <a:t> i 2022)</a:t>
            </a:r>
          </a:p>
          <a:p>
            <a:endParaRPr lang="nb-NO" dirty="0"/>
          </a:p>
          <a:p>
            <a:pPr marL="0" indent="0">
              <a:buNone/>
            </a:pPr>
            <a:endParaRPr lang="nb-NO" dirty="0"/>
          </a:p>
        </p:txBody>
      </p:sp>
    </p:spTree>
    <p:extLst>
      <p:ext uri="{BB962C8B-B14F-4D97-AF65-F5344CB8AC3E}">
        <p14:creationId xmlns:p14="http://schemas.microsoft.com/office/powerpoint/2010/main" val="47192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B69D5C0-CEEC-4AC8-94C6-301B07904908}"/>
              </a:ext>
            </a:extLst>
          </p:cNvPr>
          <p:cNvSpPr>
            <a:spLocks noGrp="1"/>
          </p:cNvSpPr>
          <p:nvPr>
            <p:ph type="title"/>
          </p:nvPr>
        </p:nvSpPr>
        <p:spPr/>
        <p:txBody>
          <a:bodyPr/>
          <a:lstStyle/>
          <a:p>
            <a:r>
              <a:rPr lang="nb-NO" dirty="0"/>
              <a:t>Søknad 2023</a:t>
            </a:r>
          </a:p>
        </p:txBody>
      </p:sp>
      <p:sp>
        <p:nvSpPr>
          <p:cNvPr id="5" name="Plassholder for innhold 4">
            <a:extLst>
              <a:ext uri="{FF2B5EF4-FFF2-40B4-BE49-F238E27FC236}">
                <a16:creationId xmlns:a16="http://schemas.microsoft.com/office/drawing/2014/main" id="{171BF009-D8F3-426E-ADD4-9A65439AEC36}"/>
              </a:ext>
            </a:extLst>
          </p:cNvPr>
          <p:cNvSpPr>
            <a:spLocks noGrp="1"/>
          </p:cNvSpPr>
          <p:nvPr>
            <p:ph idx="1"/>
          </p:nvPr>
        </p:nvSpPr>
        <p:spPr/>
        <p:txBody>
          <a:bodyPr/>
          <a:lstStyle/>
          <a:p>
            <a:pPr marL="0" indent="0">
              <a:buNone/>
            </a:pPr>
            <a:r>
              <a:rPr lang="nb-NO" dirty="0"/>
              <a:t>Det er ofte en del misforståelser rundt hva et ønske er for noe.</a:t>
            </a:r>
          </a:p>
          <a:p>
            <a:pPr marL="0" indent="0">
              <a:buNone/>
            </a:pPr>
            <a:endParaRPr lang="nb-NO" dirty="0"/>
          </a:p>
          <a:p>
            <a:pPr marL="0" indent="0">
              <a:buNone/>
            </a:pPr>
            <a:r>
              <a:rPr lang="nb-NO" dirty="0"/>
              <a:t>I Nordland er det slik at det kan søkes på maks 3 ulike utdanningsprogram. På hvert av disse 3 utdanningsprogrammene så er det mulig å legge til 3 skoler. Totalt er det derfor mulig å ha 9 ønsker på sin søknad. Et ønske er derfor en kombinasjon av et utdanningsprogram og skolen man ønsker.</a:t>
            </a:r>
          </a:p>
          <a:p>
            <a:pPr marL="0" indent="0">
              <a:buNone/>
            </a:pPr>
            <a:endParaRPr lang="nb-NO" dirty="0"/>
          </a:p>
          <a:p>
            <a:pPr marL="0" indent="0">
              <a:buNone/>
            </a:pPr>
            <a:r>
              <a:rPr lang="nb-NO" dirty="0"/>
              <a:t>Husk at rekkefølgen på ønskene er svært viktig. Utdanningsprogram prioriteres alltid foran skole ved tildeling av plass. Har man lagt til flere skoler på det første prioriterte utdanningsprogrammet vil alle ønskene på det utdanningsprogrammet vurderes først før det er aktuelt med inntak på det andre prioriterte utdanningsprogrammet. </a:t>
            </a:r>
          </a:p>
          <a:p>
            <a:pPr marL="0" indent="0">
              <a:buNone/>
            </a:pPr>
            <a:endParaRPr lang="nb-NO" dirty="0"/>
          </a:p>
        </p:txBody>
      </p:sp>
    </p:spTree>
    <p:extLst>
      <p:ext uri="{BB962C8B-B14F-4D97-AF65-F5344CB8AC3E}">
        <p14:creationId xmlns:p14="http://schemas.microsoft.com/office/powerpoint/2010/main" val="318590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CDC1EFA-2610-4F39-9AA9-FDE70494F29C}"/>
              </a:ext>
            </a:extLst>
          </p:cNvPr>
          <p:cNvSpPr>
            <a:spLocks noGrp="1"/>
          </p:cNvSpPr>
          <p:nvPr>
            <p:ph type="title"/>
          </p:nvPr>
        </p:nvSpPr>
        <p:spPr/>
        <p:txBody>
          <a:bodyPr/>
          <a:lstStyle/>
          <a:p>
            <a:r>
              <a:rPr lang="nb-NO" dirty="0"/>
              <a:t>Eksempel.</a:t>
            </a:r>
          </a:p>
        </p:txBody>
      </p:sp>
      <p:pic>
        <p:nvPicPr>
          <p:cNvPr id="7" name="Plassholder for innhold 6">
            <a:extLst>
              <a:ext uri="{FF2B5EF4-FFF2-40B4-BE49-F238E27FC236}">
                <a16:creationId xmlns:a16="http://schemas.microsoft.com/office/drawing/2014/main" id="{89824661-9103-4742-8590-72A2A45A5315}"/>
              </a:ext>
            </a:extLst>
          </p:cNvPr>
          <p:cNvPicPr>
            <a:picLocks noGrp="1" noChangeAspect="1"/>
          </p:cNvPicPr>
          <p:nvPr>
            <p:ph idx="1"/>
          </p:nvPr>
        </p:nvPicPr>
        <p:blipFill>
          <a:blip r:embed="rId2"/>
          <a:stretch>
            <a:fillRect/>
          </a:stretch>
        </p:blipFill>
        <p:spPr>
          <a:xfrm>
            <a:off x="3503712" y="1762472"/>
            <a:ext cx="4914020" cy="4114800"/>
          </a:xfrm>
        </p:spPr>
      </p:pic>
    </p:spTree>
    <p:extLst>
      <p:ext uri="{BB962C8B-B14F-4D97-AF65-F5344CB8AC3E}">
        <p14:creationId xmlns:p14="http://schemas.microsoft.com/office/powerpoint/2010/main" val="176240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B814CD5-20E8-4D59-9F52-5E9D0FE4DF44}"/>
              </a:ext>
            </a:extLst>
          </p:cNvPr>
          <p:cNvSpPr>
            <a:spLocks noGrp="1"/>
          </p:cNvSpPr>
          <p:nvPr>
            <p:ph type="title"/>
          </p:nvPr>
        </p:nvSpPr>
        <p:spPr/>
        <p:txBody>
          <a:bodyPr/>
          <a:lstStyle/>
          <a:p>
            <a:r>
              <a:rPr lang="nb-NO" dirty="0"/>
              <a:t>Søknad 2023</a:t>
            </a:r>
          </a:p>
        </p:txBody>
      </p:sp>
      <p:sp>
        <p:nvSpPr>
          <p:cNvPr id="5" name="Plassholder for innhold 4">
            <a:extLst>
              <a:ext uri="{FF2B5EF4-FFF2-40B4-BE49-F238E27FC236}">
                <a16:creationId xmlns:a16="http://schemas.microsoft.com/office/drawing/2014/main" id="{AB67C126-7DC9-4F0A-9B53-1CE3660C66E9}"/>
              </a:ext>
            </a:extLst>
          </p:cNvPr>
          <p:cNvSpPr>
            <a:spLocks noGrp="1"/>
          </p:cNvSpPr>
          <p:nvPr>
            <p:ph idx="1"/>
          </p:nvPr>
        </p:nvSpPr>
        <p:spPr/>
        <p:txBody>
          <a:bodyPr>
            <a:normAutofit fontScale="62500" lnSpcReduction="20000"/>
          </a:bodyPr>
          <a:lstStyle/>
          <a:p>
            <a:pPr marL="0" indent="0">
              <a:buNone/>
            </a:pPr>
            <a:r>
              <a:rPr lang="nb-NO" sz="3200" dirty="0"/>
              <a:t>Det finnes to søknadsfrister. 1. mars for ordinære søknader, og 1. februar for andre grupper. Hvem som kommer inn under fristen 1 februar er regulert i forskriftens §6.8.</a:t>
            </a:r>
          </a:p>
          <a:p>
            <a:pPr marL="0" indent="0">
              <a:buNone/>
            </a:pPr>
            <a:endParaRPr lang="nb-NO" sz="3200" dirty="0"/>
          </a:p>
          <a:p>
            <a:pPr marL="0" indent="0">
              <a:buNone/>
            </a:pPr>
            <a:r>
              <a:rPr lang="nb-NO" sz="3200" dirty="0"/>
              <a:t>Søknadsfristen 1. februar gjelder for følgende grupper:</a:t>
            </a:r>
          </a:p>
          <a:p>
            <a:pPr marL="0" indent="0">
              <a:buNone/>
            </a:pPr>
            <a:endParaRPr lang="nb-NO" sz="3200" dirty="0"/>
          </a:p>
          <a:p>
            <a:pPr marL="0" indent="0">
              <a:buNone/>
            </a:pPr>
            <a:r>
              <a:rPr lang="nb-NO" sz="3200" dirty="0"/>
              <a:t>a) Har enkeltvedtak om spesialundervisning etter opplæringsloven § 5-1, og som søker om fortrinnsrett ved inntak etter § 6-15 til § 6-19 og § 6-30 til § 6-32, eller om individuell behandling etter § 6-22 og § 6-35</a:t>
            </a:r>
          </a:p>
          <a:p>
            <a:pPr marL="457200" indent="-457200">
              <a:buAutoNum type="alphaLcParenR"/>
            </a:pPr>
            <a:endParaRPr lang="nb-NO" sz="3200" dirty="0"/>
          </a:p>
          <a:p>
            <a:pPr marL="0" indent="0">
              <a:buNone/>
            </a:pPr>
            <a:r>
              <a:rPr lang="nn-NO" sz="3200" dirty="0"/>
              <a:t>b) Har enkeltvedtak om særskild språkopplæring etter </a:t>
            </a:r>
            <a:r>
              <a:rPr lang="nn-NO" sz="3200" dirty="0" err="1"/>
              <a:t>opplæringsloven</a:t>
            </a:r>
            <a:r>
              <a:rPr lang="nn-NO" sz="3200" dirty="0"/>
              <a:t> § 2-8 eller § 3-12 . Også §.6.23.</a:t>
            </a:r>
          </a:p>
          <a:p>
            <a:pPr marL="0" indent="0">
              <a:buNone/>
            </a:pPr>
            <a:endParaRPr lang="nn-NO" sz="3200" dirty="0"/>
          </a:p>
          <a:p>
            <a:pPr marL="0" indent="0">
              <a:buNone/>
            </a:pPr>
            <a:r>
              <a:rPr lang="nn-NO" sz="3200" dirty="0"/>
              <a:t>c) Er </a:t>
            </a:r>
            <a:r>
              <a:rPr lang="nn-NO" sz="3200" dirty="0" err="1"/>
              <a:t>nylig</a:t>
            </a:r>
            <a:r>
              <a:rPr lang="nn-NO" sz="3200" dirty="0"/>
              <a:t> </a:t>
            </a:r>
            <a:r>
              <a:rPr lang="nn-NO" sz="3200" dirty="0" err="1"/>
              <a:t>kommet</a:t>
            </a:r>
            <a:r>
              <a:rPr lang="nn-NO" sz="3200" dirty="0"/>
              <a:t> til Norge. </a:t>
            </a:r>
          </a:p>
          <a:p>
            <a:endParaRPr lang="nb-NO" dirty="0"/>
          </a:p>
          <a:p>
            <a:endParaRPr lang="nb-NO" dirty="0"/>
          </a:p>
          <a:p>
            <a:pPr marL="0" indent="0">
              <a:buNone/>
            </a:pPr>
            <a:endParaRPr lang="nb-NO" dirty="0"/>
          </a:p>
          <a:p>
            <a:endParaRPr lang="nb-NO" dirty="0"/>
          </a:p>
          <a:p>
            <a:pPr marL="0" indent="0">
              <a:buNone/>
            </a:pPr>
            <a:endParaRPr lang="nb-NO" dirty="0"/>
          </a:p>
        </p:txBody>
      </p:sp>
    </p:spTree>
    <p:extLst>
      <p:ext uri="{BB962C8B-B14F-4D97-AF65-F5344CB8AC3E}">
        <p14:creationId xmlns:p14="http://schemas.microsoft.com/office/powerpoint/2010/main" val="3935479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AC9A5D2-DBFD-4173-958B-6C62F187B090}"/>
              </a:ext>
            </a:extLst>
          </p:cNvPr>
          <p:cNvSpPr>
            <a:spLocks noGrp="1"/>
          </p:cNvSpPr>
          <p:nvPr>
            <p:ph type="title"/>
          </p:nvPr>
        </p:nvSpPr>
        <p:spPr/>
        <p:txBody>
          <a:bodyPr/>
          <a:lstStyle/>
          <a:p>
            <a:r>
              <a:rPr lang="nb-NO" dirty="0"/>
              <a:t>Søknad 2023</a:t>
            </a:r>
          </a:p>
        </p:txBody>
      </p:sp>
      <p:sp>
        <p:nvSpPr>
          <p:cNvPr id="5" name="Plassholder for innhold 4">
            <a:extLst>
              <a:ext uri="{FF2B5EF4-FFF2-40B4-BE49-F238E27FC236}">
                <a16:creationId xmlns:a16="http://schemas.microsoft.com/office/drawing/2014/main" id="{2E9E1F7A-C153-4B07-A445-01AEB1845508}"/>
              </a:ext>
            </a:extLst>
          </p:cNvPr>
          <p:cNvSpPr>
            <a:spLocks noGrp="1"/>
          </p:cNvSpPr>
          <p:nvPr>
            <p:ph idx="1"/>
          </p:nvPr>
        </p:nvSpPr>
        <p:spPr/>
        <p:txBody>
          <a:bodyPr>
            <a:normAutofit fontScale="92500" lnSpcReduction="10000"/>
          </a:bodyPr>
          <a:lstStyle/>
          <a:p>
            <a:pPr marL="0" indent="0">
              <a:buNone/>
            </a:pPr>
            <a:r>
              <a:rPr lang="nn-NO" dirty="0"/>
              <a:t>d) Har rett til </a:t>
            </a:r>
            <a:r>
              <a:rPr lang="nn-NO" dirty="0" err="1"/>
              <a:t>tegnspråkopplæring</a:t>
            </a:r>
            <a:r>
              <a:rPr lang="nn-NO" dirty="0"/>
              <a:t> etter </a:t>
            </a:r>
            <a:r>
              <a:rPr lang="nn-NO" dirty="0" err="1"/>
              <a:t>opplæringslovens</a:t>
            </a:r>
            <a:r>
              <a:rPr lang="nn-NO" dirty="0"/>
              <a:t> § 3-9</a:t>
            </a:r>
          </a:p>
          <a:p>
            <a:pPr marL="0" indent="0">
              <a:buNone/>
            </a:pPr>
            <a:endParaRPr lang="nn-NO" dirty="0"/>
          </a:p>
          <a:p>
            <a:pPr marL="0" indent="0">
              <a:buNone/>
            </a:pPr>
            <a:r>
              <a:rPr lang="nb-NO" dirty="0"/>
              <a:t>e) Søker om individuell behandling etter § 6-25 og § 6-38</a:t>
            </a:r>
          </a:p>
          <a:p>
            <a:pPr marL="0" indent="0">
              <a:buNone/>
            </a:pPr>
            <a:endParaRPr lang="nb-NO" dirty="0"/>
          </a:p>
          <a:p>
            <a:pPr marL="0" indent="0">
              <a:buNone/>
            </a:pPr>
            <a:r>
              <a:rPr lang="nb-NO" dirty="0"/>
              <a:t>f) Lærekandidater §6A-4</a:t>
            </a:r>
          </a:p>
          <a:p>
            <a:pPr marL="0" indent="0">
              <a:buNone/>
            </a:pPr>
            <a:endParaRPr lang="nb-NO" dirty="0"/>
          </a:p>
          <a:p>
            <a:r>
              <a:rPr lang="nb-NO" dirty="0"/>
              <a:t>Fristen for søknad for </a:t>
            </a:r>
            <a:r>
              <a:rPr lang="nb-NO" b="1" dirty="0"/>
              <a:t>alle</a:t>
            </a:r>
            <a:r>
              <a:rPr lang="nb-NO" dirty="0"/>
              <a:t> andre med rett til videregående opplæring etter opplæringsloven § 3-1 er 1. mars. </a:t>
            </a:r>
          </a:p>
          <a:p>
            <a:endParaRPr lang="nb-NO" dirty="0"/>
          </a:p>
          <a:p>
            <a:r>
              <a:rPr lang="nb-NO" b="1" dirty="0"/>
              <a:t>Husk at inntak til videregående skole primært skal være karakterbasert. Denne listen inneholder en oversikt over de få unntakene fra dette som finnes. Det er i dag alt for mange som krysser av for disse paragrafene som ikke er aktuelle for </a:t>
            </a:r>
            <a:r>
              <a:rPr lang="nb-NO" b="1" dirty="0" err="1"/>
              <a:t>fortrinnsinntakene</a:t>
            </a:r>
            <a:r>
              <a:rPr lang="nb-NO" b="1" dirty="0"/>
              <a:t> og som derfor får avslag.</a:t>
            </a:r>
          </a:p>
          <a:p>
            <a:endParaRPr lang="nb-NO" dirty="0"/>
          </a:p>
        </p:txBody>
      </p:sp>
    </p:spTree>
    <p:extLst>
      <p:ext uri="{BB962C8B-B14F-4D97-AF65-F5344CB8AC3E}">
        <p14:creationId xmlns:p14="http://schemas.microsoft.com/office/powerpoint/2010/main" val="93687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5BAF67-2F93-38B2-FEF2-282E70CBE3CD}"/>
              </a:ext>
            </a:extLst>
          </p:cNvPr>
          <p:cNvSpPr>
            <a:spLocks noGrp="1"/>
          </p:cNvSpPr>
          <p:nvPr>
            <p:ph type="title"/>
          </p:nvPr>
        </p:nvSpPr>
        <p:spPr/>
        <p:txBody>
          <a:bodyPr/>
          <a:lstStyle/>
          <a:p>
            <a:r>
              <a:rPr lang="nb-NO" dirty="0"/>
              <a:t>Rådgiversamlinger 2022</a:t>
            </a:r>
          </a:p>
        </p:txBody>
      </p:sp>
      <p:sp>
        <p:nvSpPr>
          <p:cNvPr id="3" name="Plassholder for innhold 2">
            <a:extLst>
              <a:ext uri="{FF2B5EF4-FFF2-40B4-BE49-F238E27FC236}">
                <a16:creationId xmlns:a16="http://schemas.microsoft.com/office/drawing/2014/main" id="{00BA2AA0-18FA-EAF1-D3F3-5C054868D910}"/>
              </a:ext>
            </a:extLst>
          </p:cNvPr>
          <p:cNvSpPr>
            <a:spLocks noGrp="1"/>
          </p:cNvSpPr>
          <p:nvPr>
            <p:ph idx="1"/>
          </p:nvPr>
        </p:nvSpPr>
        <p:spPr/>
        <p:txBody>
          <a:bodyPr/>
          <a:lstStyle/>
          <a:p>
            <a:r>
              <a:rPr lang="nb-NO" dirty="0"/>
              <a:t>Årets samlinger arrangeres på teams. </a:t>
            </a:r>
          </a:p>
          <a:p>
            <a:endParaRPr lang="nb-NO" dirty="0"/>
          </a:p>
          <a:p>
            <a:r>
              <a:rPr lang="nb-NO" dirty="0"/>
              <a:t>Vi har valgt å dele de opp i år med en egen samling for grunnskolene 29. november, og en samling for </a:t>
            </a:r>
            <a:r>
              <a:rPr lang="nb-NO" dirty="0" err="1"/>
              <a:t>vgs</a:t>
            </a:r>
            <a:r>
              <a:rPr lang="nb-NO" dirty="0"/>
              <a:t>, karrieresenter og OT 1. desember.</a:t>
            </a:r>
          </a:p>
          <a:p>
            <a:pPr marL="0" indent="0">
              <a:buNone/>
            </a:pPr>
            <a:endParaRPr lang="nb-NO" dirty="0"/>
          </a:p>
          <a:p>
            <a:r>
              <a:rPr lang="nb-NO" dirty="0"/>
              <a:t>Begge samlingene vil bli tatt opp hvis det ikke er mulig å møte den aktuelle dagen slik at de kan sees senere.</a:t>
            </a:r>
          </a:p>
          <a:p>
            <a:endParaRPr lang="nb-NO" dirty="0"/>
          </a:p>
          <a:p>
            <a:r>
              <a:rPr lang="nb-NO" dirty="0"/>
              <a:t>Det er mulig å stille spørsmål underveis i chatten. </a:t>
            </a:r>
            <a:r>
              <a:rPr lang="nb-NO" dirty="0" err="1"/>
              <a:t>Evnt</a:t>
            </a:r>
            <a:r>
              <a:rPr lang="nb-NO" dirty="0"/>
              <a:t>. sende spørsmålene til inntak@nfk.no</a:t>
            </a:r>
          </a:p>
        </p:txBody>
      </p:sp>
    </p:spTree>
    <p:extLst>
      <p:ext uri="{BB962C8B-B14F-4D97-AF65-F5344CB8AC3E}">
        <p14:creationId xmlns:p14="http://schemas.microsoft.com/office/powerpoint/2010/main" val="3132692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B178008-84CF-4A49-A779-7B1386A34101}"/>
              </a:ext>
            </a:extLst>
          </p:cNvPr>
          <p:cNvSpPr>
            <a:spLocks noGrp="1"/>
          </p:cNvSpPr>
          <p:nvPr>
            <p:ph type="title"/>
          </p:nvPr>
        </p:nvSpPr>
        <p:spPr/>
        <p:txBody>
          <a:bodyPr/>
          <a:lstStyle/>
          <a:p>
            <a:r>
              <a:rPr lang="nb-NO" dirty="0"/>
              <a:t>Søknad 2023</a:t>
            </a:r>
          </a:p>
        </p:txBody>
      </p:sp>
      <p:sp>
        <p:nvSpPr>
          <p:cNvPr id="5" name="Plassholder for innhold 4">
            <a:extLst>
              <a:ext uri="{FF2B5EF4-FFF2-40B4-BE49-F238E27FC236}">
                <a16:creationId xmlns:a16="http://schemas.microsoft.com/office/drawing/2014/main" id="{BE6903D1-837F-4F8C-9990-337D61E31C4A}"/>
              </a:ext>
            </a:extLst>
          </p:cNvPr>
          <p:cNvSpPr>
            <a:spLocks noGrp="1"/>
          </p:cNvSpPr>
          <p:nvPr>
            <p:ph idx="1"/>
          </p:nvPr>
        </p:nvSpPr>
        <p:spPr/>
        <p:txBody>
          <a:bodyPr/>
          <a:lstStyle/>
          <a:p>
            <a:r>
              <a:rPr lang="nb-NO" dirty="0"/>
              <a:t>Søknader som ikke sendes inn innen fristen første mars sendes i retur til søker. Lokal forskrift §7. Dette vil hovedsakelig gjelde for voksne søkere.</a:t>
            </a:r>
          </a:p>
          <a:p>
            <a:endParaRPr lang="nb-NO" dirty="0"/>
          </a:p>
          <a:p>
            <a:r>
              <a:rPr lang="nb-NO" dirty="0"/>
              <a:t>Søknader fra OT for ungdomsrettselever tas imot frem til 1 april. Dette gjelder for nye søkere. Ikke endringer av søknader. </a:t>
            </a:r>
          </a:p>
          <a:p>
            <a:pPr marL="0" indent="0">
              <a:buNone/>
            </a:pPr>
            <a:endParaRPr lang="nb-NO" dirty="0"/>
          </a:p>
          <a:p>
            <a:r>
              <a:rPr lang="nb-NO" dirty="0"/>
              <a:t>Fra og med 1 april benytter vi nå skjemaet for lokalt inntak. Dette går direkte til de videregående skolene sitt postmottak. Dette kan benyttes for alle under 25 år.</a:t>
            </a:r>
          </a:p>
          <a:p>
            <a:endParaRPr lang="nb-NO" dirty="0"/>
          </a:p>
          <a:p>
            <a:r>
              <a:rPr lang="nb-NO" dirty="0"/>
              <a:t>For </a:t>
            </a:r>
            <a:r>
              <a:rPr lang="nb-NO" dirty="0" err="1"/>
              <a:t>læreplassøkere</a:t>
            </a:r>
            <a:r>
              <a:rPr lang="nb-NO" dirty="0"/>
              <a:t> og søkere til landslinjer er 1 mars siste frist.</a:t>
            </a:r>
          </a:p>
          <a:p>
            <a:endParaRPr lang="nb-NO" dirty="0"/>
          </a:p>
        </p:txBody>
      </p:sp>
    </p:spTree>
    <p:extLst>
      <p:ext uri="{BB962C8B-B14F-4D97-AF65-F5344CB8AC3E}">
        <p14:creationId xmlns:p14="http://schemas.microsoft.com/office/powerpoint/2010/main" val="256947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707B3EB-9172-4FDF-B846-AC72A494F39E}"/>
              </a:ext>
            </a:extLst>
          </p:cNvPr>
          <p:cNvSpPr>
            <a:spLocks noGrp="1"/>
          </p:cNvSpPr>
          <p:nvPr>
            <p:ph type="title"/>
          </p:nvPr>
        </p:nvSpPr>
        <p:spPr/>
        <p:txBody>
          <a:bodyPr/>
          <a:lstStyle/>
          <a:p>
            <a:r>
              <a:rPr lang="nb-NO" dirty="0"/>
              <a:t>Søknad 2023</a:t>
            </a:r>
          </a:p>
        </p:txBody>
      </p:sp>
      <p:sp>
        <p:nvSpPr>
          <p:cNvPr id="5" name="Plassholder for innhold 4">
            <a:extLst>
              <a:ext uri="{FF2B5EF4-FFF2-40B4-BE49-F238E27FC236}">
                <a16:creationId xmlns:a16="http://schemas.microsoft.com/office/drawing/2014/main" id="{2CA6BDCA-8C9D-4169-8C1E-5523DAAA4753}"/>
              </a:ext>
            </a:extLst>
          </p:cNvPr>
          <p:cNvSpPr>
            <a:spLocks noGrp="1"/>
          </p:cNvSpPr>
          <p:nvPr>
            <p:ph idx="1"/>
          </p:nvPr>
        </p:nvSpPr>
        <p:spPr/>
        <p:txBody>
          <a:bodyPr/>
          <a:lstStyle/>
          <a:p>
            <a:r>
              <a:rPr lang="nb-NO" dirty="0"/>
              <a:t>Unntak fra søknadsfristen gjøres for tilflyttere til Nordland. Søknader fra denne gruppen kan vi ta imot helt frem til flyttefristen 15 juni. Hvis de tar kontakt etter 1 mars så må de henvises til inntakskontoret. Vi kan da gi de tilgang til søknaden på vigo.no.</a:t>
            </a:r>
          </a:p>
          <a:p>
            <a:endParaRPr lang="nb-NO" dirty="0"/>
          </a:p>
          <a:p>
            <a:r>
              <a:rPr lang="nb-NO" dirty="0"/>
              <a:t>Søknader fra personer som er plassert i fosterhjem eller er i barnevernsinstitusjoner skal alltid behandles etter søknadsfristen. I praksis kan søknader fra denne gruppen behandles helt frem til skolestart.</a:t>
            </a:r>
          </a:p>
          <a:p>
            <a:endParaRPr lang="nb-NO" dirty="0"/>
          </a:p>
          <a:p>
            <a:r>
              <a:rPr lang="nb-NO" dirty="0"/>
              <a:t>Søkere uten norsk personnummer kan nå også søke elektronisk. De må kontakte inntakskontoret så kan vi gi de tilgang til søkerweben.</a:t>
            </a:r>
          </a:p>
        </p:txBody>
      </p:sp>
    </p:spTree>
    <p:extLst>
      <p:ext uri="{BB962C8B-B14F-4D97-AF65-F5344CB8AC3E}">
        <p14:creationId xmlns:p14="http://schemas.microsoft.com/office/powerpoint/2010/main" val="335884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68CA5CF-79E9-4CD1-9EAF-ABD98D64CD6F}"/>
              </a:ext>
            </a:extLst>
          </p:cNvPr>
          <p:cNvSpPr>
            <a:spLocks noGrp="1"/>
          </p:cNvSpPr>
          <p:nvPr>
            <p:ph type="title"/>
          </p:nvPr>
        </p:nvSpPr>
        <p:spPr/>
        <p:txBody>
          <a:bodyPr/>
          <a:lstStyle/>
          <a:p>
            <a:r>
              <a:rPr lang="nb-NO" dirty="0"/>
              <a:t>Søknad 2023</a:t>
            </a:r>
          </a:p>
        </p:txBody>
      </p:sp>
      <p:sp>
        <p:nvSpPr>
          <p:cNvPr id="5" name="Plassholder for innhold 4">
            <a:extLst>
              <a:ext uri="{FF2B5EF4-FFF2-40B4-BE49-F238E27FC236}">
                <a16:creationId xmlns:a16="http://schemas.microsoft.com/office/drawing/2014/main" id="{916A5A7A-FDC2-4873-9FEC-E0EE413CDD6D}"/>
              </a:ext>
            </a:extLst>
          </p:cNvPr>
          <p:cNvSpPr>
            <a:spLocks noGrp="1"/>
          </p:cNvSpPr>
          <p:nvPr>
            <p:ph idx="1"/>
          </p:nvPr>
        </p:nvSpPr>
        <p:spPr/>
        <p:txBody>
          <a:bodyPr/>
          <a:lstStyle/>
          <a:p>
            <a:r>
              <a:rPr lang="nb-NO" dirty="0"/>
              <a:t>Endring av søknad etter 1 mars kan gjøres </a:t>
            </a:r>
            <a:r>
              <a:rPr lang="nb-NO" b="1" dirty="0"/>
              <a:t>en</a:t>
            </a:r>
            <a:r>
              <a:rPr lang="nb-NO" dirty="0"/>
              <a:t> gang innen 1 april. </a:t>
            </a:r>
          </a:p>
          <a:p>
            <a:pPr marL="0" indent="0">
              <a:buNone/>
            </a:pPr>
            <a:endParaRPr lang="nb-NO" dirty="0"/>
          </a:p>
          <a:p>
            <a:r>
              <a:rPr lang="nb-NO" dirty="0"/>
              <a:t>Det finnes et eget søknadsskjema for dette på nfk.no. Skjemaet krever innlogging med </a:t>
            </a:r>
            <a:r>
              <a:rPr lang="nb-NO" dirty="0" err="1"/>
              <a:t>Minid</a:t>
            </a:r>
            <a:r>
              <a:rPr lang="nb-NO" dirty="0"/>
              <a:t> på samme måte som søknaden.</a:t>
            </a:r>
          </a:p>
          <a:p>
            <a:pPr marL="0" indent="0">
              <a:buNone/>
            </a:pPr>
            <a:endParaRPr lang="nb-NO" dirty="0"/>
          </a:p>
          <a:p>
            <a:r>
              <a:rPr lang="nb-NO" dirty="0"/>
              <a:t>Skjemaet er bare tilgjengelig i tidsrommet 2 februar til 1 april. </a:t>
            </a:r>
          </a:p>
          <a:p>
            <a:pPr marL="0" indent="0">
              <a:buNone/>
            </a:pPr>
            <a:endParaRPr lang="nb-NO" dirty="0"/>
          </a:p>
          <a:p>
            <a:r>
              <a:rPr lang="nb-NO" dirty="0"/>
              <a:t>Husk at endringsfristen for søkere til 1 februar fristen er 1 mars. Det er viktig at </a:t>
            </a:r>
            <a:r>
              <a:rPr lang="nb-NO" dirty="0" err="1"/>
              <a:t>evnt</a:t>
            </a:r>
            <a:r>
              <a:rPr lang="nb-NO" dirty="0"/>
              <a:t>. endringer for denne gruppen baserer seg på sakkyndig vurdering. Det kan være behov for en ny sakkyndig vurdering om elever i denne gruppen skal endre sin søknad.</a:t>
            </a:r>
          </a:p>
          <a:p>
            <a:endParaRPr lang="nb-NO" dirty="0"/>
          </a:p>
        </p:txBody>
      </p:sp>
    </p:spTree>
    <p:extLst>
      <p:ext uri="{BB962C8B-B14F-4D97-AF65-F5344CB8AC3E}">
        <p14:creationId xmlns:p14="http://schemas.microsoft.com/office/powerpoint/2010/main" val="52683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4078762-D0AB-4565-A865-12D3C4D9C86C}"/>
              </a:ext>
            </a:extLst>
          </p:cNvPr>
          <p:cNvSpPr>
            <a:spLocks noGrp="1"/>
          </p:cNvSpPr>
          <p:nvPr>
            <p:ph type="title"/>
          </p:nvPr>
        </p:nvSpPr>
        <p:spPr/>
        <p:txBody>
          <a:bodyPr/>
          <a:lstStyle/>
          <a:p>
            <a:r>
              <a:rPr lang="nb-NO" dirty="0"/>
              <a:t>Søknad 2023</a:t>
            </a:r>
          </a:p>
        </p:txBody>
      </p:sp>
      <p:sp>
        <p:nvSpPr>
          <p:cNvPr id="5" name="Plassholder for innhold 4">
            <a:extLst>
              <a:ext uri="{FF2B5EF4-FFF2-40B4-BE49-F238E27FC236}">
                <a16:creationId xmlns:a16="http://schemas.microsoft.com/office/drawing/2014/main" id="{61351CE6-F93E-4FAB-AB12-2C4A47BBBA65}"/>
              </a:ext>
            </a:extLst>
          </p:cNvPr>
          <p:cNvSpPr>
            <a:spLocks noGrp="1"/>
          </p:cNvSpPr>
          <p:nvPr>
            <p:ph idx="1"/>
          </p:nvPr>
        </p:nvSpPr>
        <p:spPr/>
        <p:txBody>
          <a:bodyPr/>
          <a:lstStyle/>
          <a:p>
            <a:r>
              <a:rPr lang="nb-NO" dirty="0"/>
              <a:t>Husk at bare siste versjon av en søknad gjelder. Det sendes ut en ny kvittering når en søknad endres. Bare den siste kvitteringen vil være gyldig. Sjekk derfor datoen på kvitteringen.</a:t>
            </a:r>
          </a:p>
          <a:p>
            <a:endParaRPr lang="nb-NO" dirty="0"/>
          </a:p>
          <a:p>
            <a:r>
              <a:rPr lang="nb-NO" dirty="0"/>
              <a:t>Er det noen tvil rundt dette kan inntakskontoret kontaktes. Alle tastetrykk en søker gjør på sin nettsøknad loggføres og kan spores på dato og klokkeslett.</a:t>
            </a:r>
          </a:p>
          <a:p>
            <a:endParaRPr lang="nb-NO" dirty="0"/>
          </a:p>
          <a:p>
            <a:r>
              <a:rPr lang="nb-NO" dirty="0"/>
              <a:t>OBS: Det hjelper ikke at man 8 januar registrerte en søknad sammen med rådgiver på skolen og har kvittering på dette, hvis søker selv 15 februar logget inn og slettet alle ønskene. Husk at </a:t>
            </a:r>
            <a:r>
              <a:rPr lang="nb-NO" dirty="0" err="1"/>
              <a:t>MinID</a:t>
            </a:r>
            <a:r>
              <a:rPr lang="nb-NO" dirty="0"/>
              <a:t> er en elektronisk signatur og er bindende.</a:t>
            </a:r>
          </a:p>
        </p:txBody>
      </p:sp>
    </p:spTree>
    <p:extLst>
      <p:ext uri="{BB962C8B-B14F-4D97-AF65-F5344CB8AC3E}">
        <p14:creationId xmlns:p14="http://schemas.microsoft.com/office/powerpoint/2010/main" val="68011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A27A905-3787-420B-829E-38ABB628D31E}"/>
              </a:ext>
            </a:extLst>
          </p:cNvPr>
          <p:cNvSpPr>
            <a:spLocks noGrp="1"/>
          </p:cNvSpPr>
          <p:nvPr>
            <p:ph type="title"/>
          </p:nvPr>
        </p:nvSpPr>
        <p:spPr/>
        <p:txBody>
          <a:bodyPr/>
          <a:lstStyle/>
          <a:p>
            <a:r>
              <a:rPr lang="nb-NO" dirty="0"/>
              <a:t>Inntakskrav vg1</a:t>
            </a:r>
          </a:p>
        </p:txBody>
      </p:sp>
      <p:sp>
        <p:nvSpPr>
          <p:cNvPr id="5" name="Plassholder for innhold 4">
            <a:extLst>
              <a:ext uri="{FF2B5EF4-FFF2-40B4-BE49-F238E27FC236}">
                <a16:creationId xmlns:a16="http://schemas.microsoft.com/office/drawing/2014/main" id="{320F3B3D-B040-4266-971E-3C9095EE538B}"/>
              </a:ext>
            </a:extLst>
          </p:cNvPr>
          <p:cNvSpPr>
            <a:spLocks noGrp="1"/>
          </p:cNvSpPr>
          <p:nvPr>
            <p:ph idx="1"/>
          </p:nvPr>
        </p:nvSpPr>
        <p:spPr/>
        <p:txBody>
          <a:bodyPr/>
          <a:lstStyle/>
          <a:p>
            <a:pPr marL="0" indent="0">
              <a:buNone/>
            </a:pPr>
            <a:r>
              <a:rPr lang="nb-NO" dirty="0"/>
              <a:t>§6.13. </a:t>
            </a:r>
            <a:r>
              <a:rPr lang="nn-NO" dirty="0"/>
              <a:t>Vilkår for inntak til </a:t>
            </a:r>
            <a:r>
              <a:rPr lang="nn-NO" dirty="0" err="1"/>
              <a:t>videregående</a:t>
            </a:r>
            <a:r>
              <a:rPr lang="nn-NO" dirty="0"/>
              <a:t> opplæring til utdanningsprogram på Vg1 er at </a:t>
            </a:r>
            <a:r>
              <a:rPr lang="nn-NO" dirty="0" err="1"/>
              <a:t>søkeren</a:t>
            </a:r>
            <a:r>
              <a:rPr lang="nn-NO" dirty="0"/>
              <a:t> har fullført norsk grunnskoleopplæring eller </a:t>
            </a:r>
            <a:r>
              <a:rPr lang="nn-NO" dirty="0" err="1"/>
              <a:t>tilsvarende</a:t>
            </a:r>
            <a:r>
              <a:rPr lang="nn-NO" dirty="0"/>
              <a:t>. Dette kan </a:t>
            </a:r>
            <a:r>
              <a:rPr lang="nn-NO" dirty="0" err="1"/>
              <a:t>dokumenteres</a:t>
            </a:r>
            <a:r>
              <a:rPr lang="nn-NO" dirty="0"/>
              <a:t> ved </a:t>
            </a:r>
            <a:r>
              <a:rPr lang="nn-NO" b="1" dirty="0"/>
              <a:t>vitnemål for fullført norsk grunnskole </a:t>
            </a:r>
            <a:r>
              <a:rPr lang="nn-NO" dirty="0"/>
              <a:t>eller stadfesting av at </a:t>
            </a:r>
            <a:r>
              <a:rPr lang="nn-NO" dirty="0" err="1"/>
              <a:t>søkeren</a:t>
            </a:r>
            <a:r>
              <a:rPr lang="nn-NO" dirty="0"/>
              <a:t> oppfyller et av disse </a:t>
            </a:r>
            <a:r>
              <a:rPr lang="nn-NO" dirty="0" err="1"/>
              <a:t>vilkårene</a:t>
            </a:r>
            <a:r>
              <a:rPr lang="nn-NO" dirty="0"/>
              <a:t>:</a:t>
            </a:r>
          </a:p>
          <a:p>
            <a:endParaRPr lang="nn-NO" dirty="0"/>
          </a:p>
          <a:p>
            <a:r>
              <a:rPr lang="nb-NO" dirty="0"/>
              <a:t>a) Er skrevet ut av grunnskolen etter opplæringsloven § 2-1 fjerde ledd.</a:t>
            </a:r>
          </a:p>
          <a:p>
            <a:r>
              <a:rPr lang="nb-NO" dirty="0"/>
              <a:t>b) Har gjennomgått allmenn grunnopplæring i utlandet i minst 9 år.</a:t>
            </a:r>
          </a:p>
          <a:p>
            <a:r>
              <a:rPr lang="nb-NO" dirty="0"/>
              <a:t>c) Har tilsvarende realkompetanse som fullført norsk grunnskoleopplæring for voksne etter opplæringsloven § 4A-1 og denne forskriftens </a:t>
            </a:r>
            <a:r>
              <a:rPr lang="nb-NO" dirty="0">
                <a:solidFill>
                  <a:srgbClr val="FF0000"/>
                </a:solidFill>
              </a:rPr>
              <a:t>§ 4-29.</a:t>
            </a:r>
          </a:p>
        </p:txBody>
      </p:sp>
    </p:spTree>
    <p:extLst>
      <p:ext uri="{BB962C8B-B14F-4D97-AF65-F5344CB8AC3E}">
        <p14:creationId xmlns:p14="http://schemas.microsoft.com/office/powerpoint/2010/main" val="307197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52750AB-2D3E-4185-9EF9-FFC6737C64C4}"/>
              </a:ext>
            </a:extLst>
          </p:cNvPr>
          <p:cNvSpPr>
            <a:spLocks noGrp="1"/>
          </p:cNvSpPr>
          <p:nvPr>
            <p:ph type="title"/>
          </p:nvPr>
        </p:nvSpPr>
        <p:spPr/>
        <p:txBody>
          <a:bodyPr/>
          <a:lstStyle/>
          <a:p>
            <a:r>
              <a:rPr lang="nb-NO" dirty="0"/>
              <a:t>Inntakskrav vg1</a:t>
            </a:r>
          </a:p>
        </p:txBody>
      </p:sp>
      <p:sp>
        <p:nvSpPr>
          <p:cNvPr id="5" name="Plassholder for innhold 4">
            <a:extLst>
              <a:ext uri="{FF2B5EF4-FFF2-40B4-BE49-F238E27FC236}">
                <a16:creationId xmlns:a16="http://schemas.microsoft.com/office/drawing/2014/main" id="{77532931-E331-4126-B937-55BAEF3D941B}"/>
              </a:ext>
            </a:extLst>
          </p:cNvPr>
          <p:cNvSpPr>
            <a:spLocks noGrp="1"/>
          </p:cNvSpPr>
          <p:nvPr>
            <p:ph idx="1"/>
          </p:nvPr>
        </p:nvSpPr>
        <p:spPr/>
        <p:txBody>
          <a:bodyPr>
            <a:normAutofit/>
          </a:bodyPr>
          <a:lstStyle/>
          <a:p>
            <a:r>
              <a:rPr lang="nn-NO" dirty="0" err="1"/>
              <a:t>Søkere</a:t>
            </a:r>
            <a:r>
              <a:rPr lang="nn-NO" dirty="0"/>
              <a:t> som hevder at de har gjennomgått allmenn grunnopplæring i utlandet etter bokstav b, må </a:t>
            </a:r>
            <a:r>
              <a:rPr lang="nn-NO" dirty="0" err="1"/>
              <a:t>selv</a:t>
            </a:r>
            <a:r>
              <a:rPr lang="nn-NO" dirty="0"/>
              <a:t> dokumentere dette eller grunngi at det er </a:t>
            </a:r>
            <a:r>
              <a:rPr lang="nn-NO" dirty="0" err="1"/>
              <a:t>sannsynlig</a:t>
            </a:r>
            <a:r>
              <a:rPr lang="nn-NO" dirty="0"/>
              <a:t> at han eller ho oppfyller vilkåret. Om fylkeskommunen finner at vilkåret </a:t>
            </a:r>
            <a:r>
              <a:rPr lang="nn-NO" dirty="0" err="1"/>
              <a:t>ikke</a:t>
            </a:r>
            <a:r>
              <a:rPr lang="nn-NO" dirty="0"/>
              <a:t> er oppfylt må kommunen foreta en realkompetansevurdering etter bokstav c. </a:t>
            </a:r>
            <a:r>
              <a:rPr lang="nn-NO" dirty="0" err="1"/>
              <a:t>Kommuner</a:t>
            </a:r>
            <a:r>
              <a:rPr lang="nn-NO" dirty="0"/>
              <a:t> har </a:t>
            </a:r>
            <a:r>
              <a:rPr lang="nn-NO" b="1" dirty="0" err="1"/>
              <a:t>ikke</a:t>
            </a:r>
            <a:r>
              <a:rPr lang="nn-NO" dirty="0"/>
              <a:t> anledning til å foreta </a:t>
            </a:r>
            <a:r>
              <a:rPr lang="nn-NO" dirty="0" err="1"/>
              <a:t>sannsynlighetsvurderinger</a:t>
            </a:r>
            <a:r>
              <a:rPr lang="nn-NO" dirty="0"/>
              <a:t> etter bokstav b. </a:t>
            </a:r>
            <a:r>
              <a:rPr lang="nn-NO" dirty="0" err="1"/>
              <a:t>Sannsynlighetsvurderinger</a:t>
            </a:r>
            <a:r>
              <a:rPr lang="nn-NO" dirty="0"/>
              <a:t> kan </a:t>
            </a:r>
            <a:r>
              <a:rPr lang="nn-NO" dirty="0" err="1"/>
              <a:t>bare</a:t>
            </a:r>
            <a:r>
              <a:rPr lang="nn-NO" dirty="0"/>
              <a:t> </a:t>
            </a:r>
            <a:r>
              <a:rPr lang="nn-NO" dirty="0" err="1"/>
              <a:t>gjøres</a:t>
            </a:r>
            <a:r>
              <a:rPr lang="nn-NO" dirty="0"/>
              <a:t> av inntakskontoret.</a:t>
            </a:r>
          </a:p>
          <a:p>
            <a:endParaRPr lang="nn-NO" dirty="0"/>
          </a:p>
          <a:p>
            <a:r>
              <a:rPr lang="nn-NO" dirty="0"/>
              <a:t>Ved en realkompetansevurdering skal det </a:t>
            </a:r>
            <a:r>
              <a:rPr lang="nn-NO" dirty="0" err="1"/>
              <a:t>fattes</a:t>
            </a:r>
            <a:r>
              <a:rPr lang="nn-NO" dirty="0"/>
              <a:t> et enkeltvedtak der det går frem om </a:t>
            </a:r>
            <a:r>
              <a:rPr lang="nn-NO" dirty="0" err="1"/>
              <a:t>søkeren</a:t>
            </a:r>
            <a:r>
              <a:rPr lang="nn-NO" dirty="0"/>
              <a:t> oppfyller vilkåret i bokstav c etter </a:t>
            </a:r>
            <a:r>
              <a:rPr lang="nn-NO" dirty="0" err="1"/>
              <a:t>kravene</a:t>
            </a:r>
            <a:r>
              <a:rPr lang="nn-NO" dirty="0"/>
              <a:t> i </a:t>
            </a:r>
            <a:r>
              <a:rPr lang="nn-NO" dirty="0">
                <a:solidFill>
                  <a:srgbClr val="FF0000"/>
                </a:solidFill>
              </a:rPr>
              <a:t>§ 4-29</a:t>
            </a:r>
            <a:r>
              <a:rPr lang="nn-NO" dirty="0"/>
              <a:t>, jf. </a:t>
            </a:r>
            <a:r>
              <a:rPr lang="nn-NO" dirty="0" err="1"/>
              <a:t>opplæringsloven</a:t>
            </a:r>
            <a:r>
              <a:rPr lang="nn-NO" dirty="0"/>
              <a:t> § 4A-1, eller om </a:t>
            </a:r>
            <a:r>
              <a:rPr lang="nn-NO" dirty="0" err="1"/>
              <a:t>søkeren</a:t>
            </a:r>
            <a:r>
              <a:rPr lang="nn-NO" dirty="0"/>
              <a:t> trenger </a:t>
            </a:r>
            <a:r>
              <a:rPr lang="nn-NO" dirty="0" err="1"/>
              <a:t>mer</a:t>
            </a:r>
            <a:r>
              <a:rPr lang="nn-NO" dirty="0"/>
              <a:t> grunnskoleopplæring. </a:t>
            </a:r>
            <a:r>
              <a:rPr lang="nn-NO" dirty="0" err="1"/>
              <a:t>Hvis</a:t>
            </a:r>
            <a:r>
              <a:rPr lang="nn-NO" dirty="0"/>
              <a:t> kommunen finner at kravet til vitnemål er </a:t>
            </a:r>
            <a:r>
              <a:rPr lang="nn-NO" dirty="0" err="1"/>
              <a:t>tilstede</a:t>
            </a:r>
            <a:r>
              <a:rPr lang="nn-NO" dirty="0"/>
              <a:t> så skal det utstedes vitnemål eller kompetansebevis som vil danne grunnlag for å kvalifisere seg til </a:t>
            </a:r>
            <a:r>
              <a:rPr lang="nn-NO" dirty="0" err="1"/>
              <a:t>vgs</a:t>
            </a:r>
            <a:r>
              <a:rPr lang="nn-NO" dirty="0"/>
              <a:t>.</a:t>
            </a:r>
            <a:endParaRPr lang="nb-NO" dirty="0"/>
          </a:p>
          <a:p>
            <a:endParaRPr lang="nb-NO" dirty="0"/>
          </a:p>
        </p:txBody>
      </p:sp>
    </p:spTree>
    <p:extLst>
      <p:ext uri="{BB962C8B-B14F-4D97-AF65-F5344CB8AC3E}">
        <p14:creationId xmlns:p14="http://schemas.microsoft.com/office/powerpoint/2010/main" val="99648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3C6BBFE-C843-48BA-AF49-DFEEBA04F45D}"/>
              </a:ext>
            </a:extLst>
          </p:cNvPr>
          <p:cNvSpPr>
            <a:spLocks noGrp="1"/>
          </p:cNvSpPr>
          <p:nvPr>
            <p:ph type="title"/>
          </p:nvPr>
        </p:nvSpPr>
        <p:spPr/>
        <p:txBody>
          <a:bodyPr/>
          <a:lstStyle/>
          <a:p>
            <a:r>
              <a:rPr lang="nb-NO" dirty="0"/>
              <a:t>Inntakskrav vg1</a:t>
            </a:r>
          </a:p>
        </p:txBody>
      </p:sp>
      <p:sp>
        <p:nvSpPr>
          <p:cNvPr id="5" name="Plassholder for innhold 4">
            <a:extLst>
              <a:ext uri="{FF2B5EF4-FFF2-40B4-BE49-F238E27FC236}">
                <a16:creationId xmlns:a16="http://schemas.microsoft.com/office/drawing/2014/main" id="{334B285E-AFA6-4C01-9242-1683D06ED707}"/>
              </a:ext>
            </a:extLst>
          </p:cNvPr>
          <p:cNvSpPr>
            <a:spLocks noGrp="1"/>
          </p:cNvSpPr>
          <p:nvPr>
            <p:ph idx="1"/>
          </p:nvPr>
        </p:nvSpPr>
        <p:spPr/>
        <p:txBody>
          <a:bodyPr/>
          <a:lstStyle/>
          <a:p>
            <a:r>
              <a:rPr lang="nb-NO" dirty="0"/>
              <a:t>Forskriftens §6.20 6.21  6.33 og 6.34. Dersom det er flere søker til et tilbud enn det er plasser skal søkere fordeles etter poengsum. </a:t>
            </a:r>
          </a:p>
          <a:p>
            <a:endParaRPr lang="nb-NO" dirty="0"/>
          </a:p>
          <a:p>
            <a:r>
              <a:rPr lang="nb-NO" dirty="0"/>
              <a:t>Sum alle karakterer</a:t>
            </a:r>
            <a:br>
              <a:rPr lang="nb-NO" dirty="0"/>
            </a:br>
            <a:r>
              <a:rPr lang="nb-NO" dirty="0"/>
              <a:t>––––––––––––––––  * 10 = Gjennomsnitt (med 2 desimaler) = Poengsum</a:t>
            </a:r>
            <a:br>
              <a:rPr lang="nb-NO" dirty="0"/>
            </a:br>
            <a:r>
              <a:rPr lang="nb-NO" dirty="0"/>
              <a:t>Antall karakterer</a:t>
            </a:r>
          </a:p>
          <a:p>
            <a:endParaRPr lang="nb-NO" dirty="0"/>
          </a:p>
          <a:p>
            <a:r>
              <a:rPr lang="nb-NO" dirty="0"/>
              <a:t>Det er avsluttende karakterer i alle fag som legges til grunn, det vil si alle standpunkt- og eksamenskarakterer.</a:t>
            </a:r>
          </a:p>
          <a:p>
            <a:endParaRPr lang="nb-NO" dirty="0"/>
          </a:p>
          <a:p>
            <a:r>
              <a:rPr lang="nb-NO" dirty="0"/>
              <a:t>Hver enkelt tallkarakter skal telles som poeng med samme verdi som karakteren.</a:t>
            </a:r>
          </a:p>
          <a:p>
            <a:endParaRPr lang="nb-NO" dirty="0"/>
          </a:p>
          <a:p>
            <a:endParaRPr lang="nb-NO" dirty="0"/>
          </a:p>
          <a:p>
            <a:pPr marL="0" indent="0">
              <a:buNone/>
            </a:pPr>
            <a:endParaRPr lang="nb-NO" dirty="0"/>
          </a:p>
        </p:txBody>
      </p:sp>
    </p:spTree>
    <p:extLst>
      <p:ext uri="{BB962C8B-B14F-4D97-AF65-F5344CB8AC3E}">
        <p14:creationId xmlns:p14="http://schemas.microsoft.com/office/powerpoint/2010/main" val="447052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B74E75A-7B78-4E2A-B57A-C1E3EA2EFFAE}"/>
              </a:ext>
            </a:extLst>
          </p:cNvPr>
          <p:cNvSpPr>
            <a:spLocks noGrp="1"/>
          </p:cNvSpPr>
          <p:nvPr>
            <p:ph type="title"/>
          </p:nvPr>
        </p:nvSpPr>
        <p:spPr/>
        <p:txBody>
          <a:bodyPr/>
          <a:lstStyle/>
          <a:p>
            <a:r>
              <a:rPr lang="nb-NO" dirty="0"/>
              <a:t>Inntakskrav vg1</a:t>
            </a:r>
          </a:p>
        </p:txBody>
      </p:sp>
      <p:sp>
        <p:nvSpPr>
          <p:cNvPr id="5" name="Plassholder for innhold 4">
            <a:extLst>
              <a:ext uri="{FF2B5EF4-FFF2-40B4-BE49-F238E27FC236}">
                <a16:creationId xmlns:a16="http://schemas.microsoft.com/office/drawing/2014/main" id="{3E7C738A-2F96-458B-A390-71FDB7A7505A}"/>
              </a:ext>
            </a:extLst>
          </p:cNvPr>
          <p:cNvSpPr>
            <a:spLocks noGrp="1"/>
          </p:cNvSpPr>
          <p:nvPr>
            <p:ph idx="1"/>
          </p:nvPr>
        </p:nvSpPr>
        <p:spPr>
          <a:xfrm>
            <a:off x="1130424" y="1700808"/>
            <a:ext cx="9718104" cy="4330824"/>
          </a:xfrm>
        </p:spPr>
        <p:txBody>
          <a:bodyPr>
            <a:normAutofit fontScale="92500" lnSpcReduction="10000"/>
          </a:bodyPr>
          <a:lstStyle/>
          <a:p>
            <a:r>
              <a:rPr lang="nb-NO" dirty="0"/>
              <a:t>Valgfag skal telle med en karakter. Har du standpunktkarakterer i mer enn ett valgfag, bruker du gjennomsnittskarakteren av standpunktkarakterene du har fått (ta med to desimaler).</a:t>
            </a:r>
          </a:p>
          <a:p>
            <a:r>
              <a:rPr lang="nb-NO" dirty="0"/>
              <a:t>Fag med sluttvurderingen «Deltatt» eller «Bestått» skal ikke telle med i poengberegningen.</a:t>
            </a:r>
          </a:p>
          <a:p>
            <a:r>
              <a:rPr lang="nb-NO" dirty="0"/>
              <a:t>Har du fritak for opplæring eller vurdering med karakter i et fag, skal ikke faget telle med i poengberegningen.</a:t>
            </a:r>
          </a:p>
          <a:p>
            <a:r>
              <a:rPr lang="nb-NO" dirty="0"/>
              <a:t>Har du fått IV (ikke vurderingsgrunnlag) i et fag eller IM (ikke møtt til eksamen) uten dokumentert fravær, skal dette likevel telle med i beregningen, med poengverdien 0.</a:t>
            </a:r>
          </a:p>
          <a:p>
            <a:r>
              <a:rPr lang="nb-NO" dirty="0"/>
              <a:t>Har du fått IM (ikke møtt til eksamen) med dokumentert fravær, påvirker ikke dette poengsummen. </a:t>
            </a:r>
            <a:r>
              <a:rPr lang="nb-NO" b="1" dirty="0"/>
              <a:t>Husk FAM merknader</a:t>
            </a:r>
            <a:r>
              <a:rPr lang="nb-NO" dirty="0"/>
              <a:t>.</a:t>
            </a:r>
          </a:p>
          <a:p>
            <a:r>
              <a:rPr lang="nb-NO" dirty="0"/>
              <a:t>Ny regel om realkompetansevurdering i år grunnet endring i </a:t>
            </a:r>
            <a:r>
              <a:rPr lang="nb-NO" dirty="0" err="1"/>
              <a:t>kap</a:t>
            </a:r>
            <a:r>
              <a:rPr lang="nb-NO" dirty="0"/>
              <a:t> 4 i forskriften. Søkere som har fått gjennomført en realkompetansevurdering, og har fått godkjent mer enn halvparten av fagene som kreves for vitnemål skal tas inn på ind. vurdering.</a:t>
            </a:r>
          </a:p>
          <a:p>
            <a:endParaRPr lang="nb-NO" dirty="0"/>
          </a:p>
          <a:p>
            <a:endParaRPr lang="nb-NO" dirty="0"/>
          </a:p>
        </p:txBody>
      </p:sp>
    </p:spTree>
    <p:extLst>
      <p:ext uri="{BB962C8B-B14F-4D97-AF65-F5344CB8AC3E}">
        <p14:creationId xmlns:p14="http://schemas.microsoft.com/office/powerpoint/2010/main" val="70471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0F8A03A-4CAB-48D5-8C0A-EF014438EA62}"/>
              </a:ext>
            </a:extLst>
          </p:cNvPr>
          <p:cNvSpPr>
            <a:spLocks noGrp="1"/>
          </p:cNvSpPr>
          <p:nvPr>
            <p:ph type="title"/>
          </p:nvPr>
        </p:nvSpPr>
        <p:spPr>
          <a:xfrm>
            <a:off x="1130424" y="904728"/>
            <a:ext cx="10363200" cy="468313"/>
          </a:xfrm>
        </p:spPr>
        <p:txBody>
          <a:bodyPr/>
          <a:lstStyle/>
          <a:p>
            <a:r>
              <a:rPr lang="nb-NO" dirty="0"/>
              <a:t>Minoritetsspråklige søkere og 1 feb.</a:t>
            </a:r>
          </a:p>
        </p:txBody>
      </p:sp>
      <p:sp>
        <p:nvSpPr>
          <p:cNvPr id="5" name="Plassholder for innhold 4">
            <a:extLst>
              <a:ext uri="{FF2B5EF4-FFF2-40B4-BE49-F238E27FC236}">
                <a16:creationId xmlns:a16="http://schemas.microsoft.com/office/drawing/2014/main" id="{F487D89A-F98C-4FA4-8B03-392B87917C6C}"/>
              </a:ext>
            </a:extLst>
          </p:cNvPr>
          <p:cNvSpPr>
            <a:spLocks noGrp="1"/>
          </p:cNvSpPr>
          <p:nvPr>
            <p:ph idx="1"/>
          </p:nvPr>
        </p:nvSpPr>
        <p:spPr>
          <a:xfrm>
            <a:off x="1130424" y="1916832"/>
            <a:ext cx="9718104" cy="4392488"/>
          </a:xfrm>
        </p:spPr>
        <p:txBody>
          <a:bodyPr>
            <a:noAutofit/>
          </a:bodyPr>
          <a:lstStyle/>
          <a:p>
            <a:pPr marL="0" indent="0">
              <a:buNone/>
            </a:pPr>
            <a:r>
              <a:rPr lang="nb-NO" b="1" dirty="0"/>
              <a:t>Det store flertallet av minoritetsspråklige søkere skal søke 1 mars og er helt ordinære søkere</a:t>
            </a:r>
            <a:r>
              <a:rPr lang="nb-NO" dirty="0"/>
              <a:t>. De fleste minoritetsspråklige søkere trenger derfor ikke gjøre noe spesielt når de søkere.</a:t>
            </a:r>
          </a:p>
          <a:p>
            <a:pPr marL="0" indent="0">
              <a:buNone/>
            </a:pPr>
            <a:endParaRPr lang="nb-NO" dirty="0"/>
          </a:p>
          <a:p>
            <a:pPr marL="0" indent="0">
              <a:buNone/>
            </a:pPr>
            <a:r>
              <a:rPr lang="nb-NO" dirty="0"/>
              <a:t>De som ikke er norske statsborgere, og er fra et land som ikke er omfattet av EØS avtalen må imidlertid dokumentere at de oppholder seg lovlig i Norge. </a:t>
            </a:r>
          </a:p>
          <a:p>
            <a:pPr marL="0" indent="0">
              <a:buNone/>
            </a:pPr>
            <a:endParaRPr lang="nb-NO" dirty="0"/>
          </a:p>
          <a:p>
            <a:pPr marL="0" indent="0">
              <a:buNone/>
            </a:pPr>
            <a:r>
              <a:rPr lang="nb-NO" dirty="0"/>
              <a:t>For de som søker med bakgrunn i utenlands grunnskole så er det også viktig å huske på fristene for å sende inn vitnemål. Søkere med grunnskole fra tidligere år skal sende dette sammen med søknaden. De som går grunnskole i utlandet inneværende år må sende dette inn innen 15 juni.</a:t>
            </a:r>
          </a:p>
        </p:txBody>
      </p:sp>
    </p:spTree>
    <p:extLst>
      <p:ext uri="{BB962C8B-B14F-4D97-AF65-F5344CB8AC3E}">
        <p14:creationId xmlns:p14="http://schemas.microsoft.com/office/powerpoint/2010/main" val="1700511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DC5534-43AC-4504-B5C2-D30D6A7097E0}"/>
              </a:ext>
            </a:extLst>
          </p:cNvPr>
          <p:cNvSpPr>
            <a:spLocks noGrp="1"/>
          </p:cNvSpPr>
          <p:nvPr>
            <p:ph type="title"/>
          </p:nvPr>
        </p:nvSpPr>
        <p:spPr/>
        <p:txBody>
          <a:bodyPr/>
          <a:lstStyle/>
          <a:p>
            <a:r>
              <a:rPr lang="nb-NO" dirty="0"/>
              <a:t>Minoritetsspråklige søkere og 1 feb.</a:t>
            </a:r>
          </a:p>
        </p:txBody>
      </p:sp>
      <p:sp>
        <p:nvSpPr>
          <p:cNvPr id="5" name="Plassholder for innhold 4">
            <a:extLst>
              <a:ext uri="{FF2B5EF4-FFF2-40B4-BE49-F238E27FC236}">
                <a16:creationId xmlns:a16="http://schemas.microsoft.com/office/drawing/2014/main" id="{01D2B785-8A37-474E-AC10-30290BB754C2}"/>
              </a:ext>
            </a:extLst>
          </p:cNvPr>
          <p:cNvSpPr>
            <a:spLocks noGrp="1"/>
          </p:cNvSpPr>
          <p:nvPr>
            <p:ph idx="1"/>
          </p:nvPr>
        </p:nvSpPr>
        <p:spPr/>
        <p:txBody>
          <a:bodyPr>
            <a:normAutofit/>
          </a:bodyPr>
          <a:lstStyle/>
          <a:p>
            <a:pPr marL="0" indent="0">
              <a:buNone/>
            </a:pPr>
            <a:r>
              <a:rPr lang="nb-NO" dirty="0"/>
              <a:t>Det er noen regler og spørsmål som kan være greie å følge når man vurderer inntaket for en minoritetsspråklig søker. </a:t>
            </a:r>
          </a:p>
          <a:p>
            <a:pPr marL="0" indent="0">
              <a:buNone/>
            </a:pPr>
            <a:endParaRPr lang="nb-NO" dirty="0"/>
          </a:p>
          <a:p>
            <a:r>
              <a:rPr lang="nb-NO" dirty="0"/>
              <a:t>Når skal søker søke? 1. februar eller 1. mars?</a:t>
            </a:r>
          </a:p>
          <a:p>
            <a:pPr marL="0" indent="0">
              <a:buNone/>
            </a:pPr>
            <a:endParaRPr lang="nb-NO" dirty="0"/>
          </a:p>
          <a:p>
            <a:pPr marL="0" indent="0">
              <a:buNone/>
            </a:pPr>
            <a:r>
              <a:rPr lang="nb-NO" dirty="0"/>
              <a:t>Hvis søker har vedtak om særskilt språkopplæring i grunnskolen på tiende trinn så må det gjøres en vurdering på søkertidspunktet om behovet enda vil være tilstede i videregående skole. Hvis det blir vurdert slik at det enda vil være behov for særskilt språkopplæring i videregående skole så vil søknadsfristen være 1 februar.</a:t>
            </a:r>
          </a:p>
          <a:p>
            <a:pPr marL="0" indent="0">
              <a:buNone/>
            </a:pPr>
            <a:endParaRPr lang="nb-NO" dirty="0"/>
          </a:p>
          <a:p>
            <a:pPr marL="0" indent="0">
              <a:buNone/>
            </a:pPr>
            <a:r>
              <a:rPr lang="nb-NO" dirty="0"/>
              <a:t> </a:t>
            </a:r>
          </a:p>
          <a:p>
            <a:endParaRPr lang="nb-NO" dirty="0"/>
          </a:p>
        </p:txBody>
      </p:sp>
    </p:spTree>
    <p:extLst>
      <p:ext uri="{BB962C8B-B14F-4D97-AF65-F5344CB8AC3E}">
        <p14:creationId xmlns:p14="http://schemas.microsoft.com/office/powerpoint/2010/main" val="143253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3AB476-9B60-4115-9C17-A5D563DF65CD}"/>
              </a:ext>
            </a:extLst>
          </p:cNvPr>
          <p:cNvSpPr>
            <a:spLocks noGrp="1"/>
          </p:cNvSpPr>
          <p:nvPr>
            <p:ph type="title"/>
          </p:nvPr>
        </p:nvSpPr>
        <p:spPr/>
        <p:txBody>
          <a:bodyPr/>
          <a:lstStyle/>
          <a:p>
            <a:r>
              <a:rPr lang="nb-NO" dirty="0"/>
              <a:t>Program</a:t>
            </a:r>
          </a:p>
        </p:txBody>
      </p:sp>
      <p:sp>
        <p:nvSpPr>
          <p:cNvPr id="3" name="Plassholder for innhold 2">
            <a:extLst>
              <a:ext uri="{FF2B5EF4-FFF2-40B4-BE49-F238E27FC236}">
                <a16:creationId xmlns:a16="http://schemas.microsoft.com/office/drawing/2014/main" id="{53050B70-61A0-4B10-9D4D-14C46BD7ADC1}"/>
              </a:ext>
            </a:extLst>
          </p:cNvPr>
          <p:cNvSpPr>
            <a:spLocks noGrp="1"/>
          </p:cNvSpPr>
          <p:nvPr>
            <p:ph idx="1"/>
          </p:nvPr>
        </p:nvSpPr>
        <p:spPr/>
        <p:txBody>
          <a:bodyPr/>
          <a:lstStyle/>
          <a:p>
            <a:pPr marL="0" indent="0">
              <a:buNone/>
            </a:pPr>
            <a:br>
              <a:rPr lang="nb-NO" b="0" i="0" dirty="0">
                <a:solidFill>
                  <a:srgbClr val="313131"/>
                </a:solidFill>
                <a:effectLst/>
                <a:latin typeface="Public Sans"/>
              </a:rPr>
            </a:br>
            <a:r>
              <a:rPr lang="nb-NO" b="0" i="0" dirty="0">
                <a:solidFill>
                  <a:srgbClr val="313131"/>
                </a:solidFill>
                <a:effectLst/>
                <a:latin typeface="Public Sans"/>
              </a:rPr>
              <a:t>09.30-12.00: Inntaksregler, gjennomgang av opplæringsloven og </a:t>
            </a:r>
            <a:r>
              <a:rPr lang="nb-NO" b="0" i="0" dirty="0" err="1">
                <a:solidFill>
                  <a:srgbClr val="313131"/>
                </a:solidFill>
                <a:effectLst/>
                <a:latin typeface="Public Sans"/>
              </a:rPr>
              <a:t>søknadsweb</a:t>
            </a:r>
            <a:r>
              <a:rPr lang="nb-NO" b="0" i="0" dirty="0">
                <a:solidFill>
                  <a:srgbClr val="313131"/>
                </a:solidFill>
                <a:effectLst/>
                <a:latin typeface="Public Sans"/>
              </a:rPr>
              <a:t> v/Stian Ellefsen og Cathrine Holm TIA</a:t>
            </a:r>
          </a:p>
          <a:p>
            <a:pPr marL="0" indent="0">
              <a:buNone/>
            </a:pPr>
            <a:r>
              <a:rPr lang="nb-NO" b="0" i="0" dirty="0">
                <a:solidFill>
                  <a:srgbClr val="313131"/>
                </a:solidFill>
                <a:effectLst/>
                <a:latin typeface="Public Sans"/>
              </a:rPr>
              <a:t>12.00-12.30: Lunsj</a:t>
            </a:r>
            <a:br>
              <a:rPr lang="nb-NO" dirty="0"/>
            </a:br>
            <a:r>
              <a:rPr lang="nb-NO" b="0" i="0" dirty="0">
                <a:solidFill>
                  <a:srgbClr val="313131"/>
                </a:solidFill>
                <a:effectLst/>
                <a:latin typeface="Public Sans"/>
              </a:rPr>
              <a:t>12.30-13.00: </a:t>
            </a:r>
            <a:r>
              <a:rPr lang="nb-NO" b="0" i="0" dirty="0" err="1">
                <a:solidFill>
                  <a:srgbClr val="313131"/>
                </a:solidFill>
                <a:effectLst/>
                <a:latin typeface="Public Sans"/>
              </a:rPr>
              <a:t>Spes.ped</a:t>
            </a:r>
            <a:r>
              <a:rPr lang="nb-NO" b="0" i="0" dirty="0">
                <a:solidFill>
                  <a:srgbClr val="313131"/>
                </a:solidFill>
                <a:effectLst/>
                <a:latin typeface="Public Sans"/>
              </a:rPr>
              <a:t> v/Erlend E. Nygård OIS</a:t>
            </a:r>
            <a:br>
              <a:rPr lang="nb-NO" dirty="0"/>
            </a:br>
            <a:r>
              <a:rPr lang="nb-NO" b="0" i="0" dirty="0">
                <a:solidFill>
                  <a:srgbClr val="313131"/>
                </a:solidFill>
                <a:effectLst/>
                <a:latin typeface="Public Sans"/>
              </a:rPr>
              <a:t>13.00-13.45: Formidling, læreplassgaranti, lærekandidater v/Hilde Nilsen, Robin Hansen og Tone Sundsfjord. FOY</a:t>
            </a:r>
            <a:endParaRPr lang="nb-NO" dirty="0"/>
          </a:p>
        </p:txBody>
      </p:sp>
    </p:spTree>
    <p:extLst>
      <p:ext uri="{BB962C8B-B14F-4D97-AF65-F5344CB8AC3E}">
        <p14:creationId xmlns:p14="http://schemas.microsoft.com/office/powerpoint/2010/main" val="669563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B819F01D-6C13-4BE9-B11E-EF1E1CC0F6B4}"/>
              </a:ext>
            </a:extLst>
          </p:cNvPr>
          <p:cNvSpPr>
            <a:spLocks noGrp="1"/>
          </p:cNvSpPr>
          <p:nvPr>
            <p:ph type="title"/>
          </p:nvPr>
        </p:nvSpPr>
        <p:spPr/>
        <p:txBody>
          <a:bodyPr/>
          <a:lstStyle/>
          <a:p>
            <a:r>
              <a:rPr lang="nb-NO" dirty="0"/>
              <a:t>Minoritetsspråklige søkere og 1 feb.</a:t>
            </a:r>
          </a:p>
        </p:txBody>
      </p:sp>
      <p:sp>
        <p:nvSpPr>
          <p:cNvPr id="7" name="Plassholder for innhold 6">
            <a:extLst>
              <a:ext uri="{FF2B5EF4-FFF2-40B4-BE49-F238E27FC236}">
                <a16:creationId xmlns:a16="http://schemas.microsoft.com/office/drawing/2014/main" id="{19C47B83-32B6-4C9E-A5D3-A670A487EDA1}"/>
              </a:ext>
            </a:extLst>
          </p:cNvPr>
          <p:cNvSpPr>
            <a:spLocks noGrp="1"/>
          </p:cNvSpPr>
          <p:nvPr>
            <p:ph idx="1"/>
          </p:nvPr>
        </p:nvSpPr>
        <p:spPr/>
        <p:txBody>
          <a:bodyPr/>
          <a:lstStyle/>
          <a:p>
            <a:pPr marL="0" indent="0">
              <a:buNone/>
            </a:pPr>
            <a:r>
              <a:rPr lang="nb-NO" dirty="0"/>
              <a:t>Hvis det er avklart at søker skal søke 1 februar. Hvilken paragraf skal man da velge?</a:t>
            </a:r>
          </a:p>
          <a:p>
            <a:pPr marL="0" indent="0">
              <a:buNone/>
            </a:pPr>
            <a:endParaRPr lang="nb-NO" dirty="0"/>
          </a:p>
          <a:p>
            <a:pPr marL="0" indent="0">
              <a:buNone/>
            </a:pPr>
            <a:r>
              <a:rPr lang="nb-NO" dirty="0"/>
              <a:t>Det finnes i dag 3 ulike paragrafer som bare er relatert til minoritetsspråklige søkere på søkerweben. §6.8b §6.8c og §6.23.</a:t>
            </a:r>
          </a:p>
          <a:p>
            <a:pPr marL="0" indent="0">
              <a:buNone/>
            </a:pPr>
            <a:endParaRPr lang="nb-NO" dirty="0"/>
          </a:p>
          <a:p>
            <a:pPr marL="0" indent="0">
              <a:buNone/>
            </a:pPr>
            <a:r>
              <a:rPr lang="nb-NO" dirty="0"/>
              <a:t>§6.8b er den mest brukte. Dvs. en person som har særskilt språkopplæring i grunnskolen hvor det blir vurdert fra skolen at eleven skal fortsette med det i videregående skole. Elever i denne gruppen har da også karakterer i de fleste fag og vil utfra det man vet klare seg greit i videregående skole med litt ekstra hjelp og særskilt språkopplæring. </a:t>
            </a:r>
          </a:p>
        </p:txBody>
      </p:sp>
    </p:spTree>
    <p:extLst>
      <p:ext uri="{BB962C8B-B14F-4D97-AF65-F5344CB8AC3E}">
        <p14:creationId xmlns:p14="http://schemas.microsoft.com/office/powerpoint/2010/main" val="1450199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1A86926-37AF-4304-93DA-AC9108157BA0}"/>
              </a:ext>
            </a:extLst>
          </p:cNvPr>
          <p:cNvSpPr>
            <a:spLocks noGrp="1"/>
          </p:cNvSpPr>
          <p:nvPr>
            <p:ph type="title"/>
          </p:nvPr>
        </p:nvSpPr>
        <p:spPr/>
        <p:txBody>
          <a:bodyPr/>
          <a:lstStyle/>
          <a:p>
            <a:r>
              <a:rPr lang="nb-NO" dirty="0"/>
              <a:t>Minoritetsspråklige søkere og 1 feb.</a:t>
            </a:r>
          </a:p>
        </p:txBody>
      </p:sp>
      <p:sp>
        <p:nvSpPr>
          <p:cNvPr id="5" name="Plassholder for innhold 4">
            <a:extLst>
              <a:ext uri="{FF2B5EF4-FFF2-40B4-BE49-F238E27FC236}">
                <a16:creationId xmlns:a16="http://schemas.microsoft.com/office/drawing/2014/main" id="{55D9C825-0D6A-4711-9EAE-1380342E9175}"/>
              </a:ext>
            </a:extLst>
          </p:cNvPr>
          <p:cNvSpPr>
            <a:spLocks noGrp="1"/>
          </p:cNvSpPr>
          <p:nvPr>
            <p:ph idx="1"/>
          </p:nvPr>
        </p:nvSpPr>
        <p:spPr>
          <a:xfrm>
            <a:off x="1132129" y="1700808"/>
            <a:ext cx="9718104" cy="4114800"/>
          </a:xfrm>
        </p:spPr>
        <p:txBody>
          <a:bodyPr/>
          <a:lstStyle/>
          <a:p>
            <a:pPr marL="0" indent="0">
              <a:buNone/>
            </a:pPr>
            <a:r>
              <a:rPr lang="nb-NO" dirty="0"/>
              <a:t>Hvis søker har store mangler i sin opplæring i grunnskolen som har medført at søker mangler karakter i </a:t>
            </a:r>
            <a:r>
              <a:rPr lang="nb-NO" b="1" dirty="0"/>
              <a:t>mer enn halvparten </a:t>
            </a:r>
            <a:r>
              <a:rPr lang="nb-NO" dirty="0"/>
              <a:t>av fagene så er det §6.23 som gjelder. Dette er en </a:t>
            </a:r>
            <a:r>
              <a:rPr lang="nb-NO" dirty="0" err="1"/>
              <a:t>fortrinnsparagraf</a:t>
            </a:r>
            <a:r>
              <a:rPr lang="nb-NO" dirty="0"/>
              <a:t> som kan gi inntak tidligere for denne gruppen. </a:t>
            </a:r>
          </a:p>
          <a:p>
            <a:pPr marL="0" indent="0">
              <a:buNone/>
            </a:pPr>
            <a:endParaRPr lang="nb-NO" dirty="0"/>
          </a:p>
          <a:p>
            <a:pPr marL="0" indent="0">
              <a:buNone/>
            </a:pPr>
            <a:r>
              <a:rPr lang="nb-NO" dirty="0"/>
              <a:t>Ved vurdering av bruk av §6.23 så er det viktig å se på om det er andre forhold som er grunnen til manglende karakterer. Det er </a:t>
            </a:r>
            <a:r>
              <a:rPr lang="nb-NO" b="1" dirty="0"/>
              <a:t>bare</a:t>
            </a:r>
            <a:r>
              <a:rPr lang="nb-NO" dirty="0"/>
              <a:t> språkvansker som faller inn under denne paragrafen. Har personen f.eks. spesialundervisning eller er alvorlig syk så er det </a:t>
            </a:r>
            <a:r>
              <a:rPr lang="nb-NO" b="1" dirty="0"/>
              <a:t>alltid</a:t>
            </a:r>
            <a:r>
              <a:rPr lang="nb-NO" dirty="0"/>
              <a:t> en annen paragraf som vil være bedre å bruke.</a:t>
            </a:r>
          </a:p>
          <a:p>
            <a:pPr marL="0" indent="0">
              <a:buNone/>
            </a:pPr>
            <a:endParaRPr lang="nb-NO" dirty="0"/>
          </a:p>
        </p:txBody>
      </p:sp>
    </p:spTree>
    <p:extLst>
      <p:ext uri="{BB962C8B-B14F-4D97-AF65-F5344CB8AC3E}">
        <p14:creationId xmlns:p14="http://schemas.microsoft.com/office/powerpoint/2010/main" val="3409663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307708C-EFDC-4E3D-973F-61B42CB77689}"/>
              </a:ext>
            </a:extLst>
          </p:cNvPr>
          <p:cNvSpPr>
            <a:spLocks noGrp="1"/>
          </p:cNvSpPr>
          <p:nvPr>
            <p:ph type="title"/>
          </p:nvPr>
        </p:nvSpPr>
        <p:spPr/>
        <p:txBody>
          <a:bodyPr/>
          <a:lstStyle/>
          <a:p>
            <a:r>
              <a:rPr lang="nb-NO" dirty="0"/>
              <a:t>Minoritetsspråklige søkere og 1 feb.</a:t>
            </a:r>
          </a:p>
        </p:txBody>
      </p:sp>
      <p:sp>
        <p:nvSpPr>
          <p:cNvPr id="5" name="Plassholder for innhold 4">
            <a:extLst>
              <a:ext uri="{FF2B5EF4-FFF2-40B4-BE49-F238E27FC236}">
                <a16:creationId xmlns:a16="http://schemas.microsoft.com/office/drawing/2014/main" id="{F6C94B6E-12C8-417F-9CF4-7A23E612626A}"/>
              </a:ext>
            </a:extLst>
          </p:cNvPr>
          <p:cNvSpPr>
            <a:spLocks noGrp="1"/>
          </p:cNvSpPr>
          <p:nvPr>
            <p:ph idx="1"/>
          </p:nvPr>
        </p:nvSpPr>
        <p:spPr/>
        <p:txBody>
          <a:bodyPr>
            <a:normAutofit fontScale="92500" lnSpcReduction="10000"/>
          </a:bodyPr>
          <a:lstStyle/>
          <a:p>
            <a:pPr marL="0" indent="0">
              <a:buNone/>
            </a:pPr>
            <a:r>
              <a:rPr lang="nb-NO" dirty="0"/>
              <a:t>Hvis en person nettopp er kommet til landet og det finnes lite informasjon rundt søker så kan man også vurdere på bruke §6.8c. for nylig ankomne. Dette indikerer til inntakskontoret at det mangler informasjon om søker og at behovene til søkeren enda ikke er avklarte. For søkere i denne gruppe så vil vi avvente saksbehandlingen noe i påvente av mer informasjon.</a:t>
            </a:r>
          </a:p>
          <a:p>
            <a:pPr marL="0" indent="0">
              <a:buNone/>
            </a:pPr>
            <a:endParaRPr lang="nb-NO" dirty="0"/>
          </a:p>
          <a:p>
            <a:pPr marL="0" indent="0">
              <a:buNone/>
            </a:pPr>
            <a:r>
              <a:rPr lang="nb-NO" dirty="0"/>
              <a:t>Søker kan derfor bli vurdert for andre paragrafer senere når nødvendige avklaringer kommer. </a:t>
            </a:r>
          </a:p>
          <a:p>
            <a:pPr marL="0" indent="0">
              <a:buNone/>
            </a:pPr>
            <a:endParaRPr lang="nb-NO" dirty="0"/>
          </a:p>
          <a:p>
            <a:pPr marL="0" indent="0">
              <a:buNone/>
            </a:pPr>
            <a:r>
              <a:rPr lang="nb-NO" dirty="0"/>
              <a:t>Nylig ankommet i denne sammenhengen vil være de siste månedene. Personer som har vært lengre enn dette skal være avklarte da alle kommuner har et ansvar å kartlegge en persons behov for opplæring ved bosetning i en kommune hvis de er under 16 år eller hvis de er over 18 år. (integreringsloven § 10) Fylkeskommunen har ansvaret for å kartlegge personer mellom 16 og 18 år. </a:t>
            </a:r>
          </a:p>
          <a:p>
            <a:pPr marL="0" indent="0">
              <a:buNone/>
            </a:pPr>
            <a:endParaRPr lang="nb-NO" dirty="0"/>
          </a:p>
        </p:txBody>
      </p:sp>
    </p:spTree>
    <p:extLst>
      <p:ext uri="{BB962C8B-B14F-4D97-AF65-F5344CB8AC3E}">
        <p14:creationId xmlns:p14="http://schemas.microsoft.com/office/powerpoint/2010/main" val="2057507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0E97A9F-3FD5-499C-9A32-F5295F6DEF8F}"/>
              </a:ext>
            </a:extLst>
          </p:cNvPr>
          <p:cNvSpPr>
            <a:spLocks noGrp="1"/>
          </p:cNvSpPr>
          <p:nvPr>
            <p:ph type="title"/>
          </p:nvPr>
        </p:nvSpPr>
        <p:spPr/>
        <p:txBody>
          <a:bodyPr/>
          <a:lstStyle/>
          <a:p>
            <a:r>
              <a:rPr lang="nb-NO" dirty="0"/>
              <a:t>Innføringstilbud 2023</a:t>
            </a:r>
          </a:p>
        </p:txBody>
      </p:sp>
      <p:sp>
        <p:nvSpPr>
          <p:cNvPr id="5" name="Plassholder for innhold 4">
            <a:extLst>
              <a:ext uri="{FF2B5EF4-FFF2-40B4-BE49-F238E27FC236}">
                <a16:creationId xmlns:a16="http://schemas.microsoft.com/office/drawing/2014/main" id="{112A50BF-20AD-401C-9042-4F7AF5722D0F}"/>
              </a:ext>
            </a:extLst>
          </p:cNvPr>
          <p:cNvSpPr>
            <a:spLocks noGrp="1"/>
          </p:cNvSpPr>
          <p:nvPr>
            <p:ph idx="1"/>
          </p:nvPr>
        </p:nvSpPr>
        <p:spPr/>
        <p:txBody>
          <a:bodyPr>
            <a:normAutofit/>
          </a:bodyPr>
          <a:lstStyle/>
          <a:p>
            <a:pPr marL="0" indent="0">
              <a:buNone/>
            </a:pPr>
            <a:r>
              <a:rPr lang="nb-NO" dirty="0"/>
              <a:t>Det må også gjøres en vurdering i forhold til om søkere har behov for innføringskurs til videregående skole ved innsøking. </a:t>
            </a:r>
          </a:p>
          <a:p>
            <a:pPr marL="0" indent="0">
              <a:buNone/>
            </a:pPr>
            <a:endParaRPr lang="nb-NO" dirty="0"/>
          </a:p>
          <a:p>
            <a:pPr marL="0" indent="0">
              <a:buNone/>
            </a:pPr>
            <a:r>
              <a:rPr lang="nb-NO" dirty="0"/>
              <a:t>Ved flere skoler i Nordland så tilbyr vi egne innføringstilbud for minoritetsspråklige søkere. Disse er ment for de med størst språkvansker. Ved noen skoler så heter disse også kombinasjonsklasser da det ofte også kan være elever fra kommunene som går på disse tilbudene. Ved innføringstilbudene i Nordland så undervises det i pensum fra 10ende trinn. Det er derfor mulighet for å blant annet forbedre karakterer fra 10 trinn. </a:t>
            </a:r>
          </a:p>
          <a:p>
            <a:pPr marL="0" indent="0">
              <a:buNone/>
            </a:pPr>
            <a:endParaRPr lang="nb-NO" dirty="0"/>
          </a:p>
          <a:p>
            <a:pPr marL="0" indent="0">
              <a:buNone/>
            </a:pPr>
            <a:r>
              <a:rPr lang="nb-NO" dirty="0"/>
              <a:t>Husk imidlertid at innføringstilbudene ikke er en erstatning for grunnskole. Alle søkere til disse tilbudene må ha fullført grunnskolen.</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2220902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795E463-4D75-4A63-07F7-BE122AFABE2E}"/>
              </a:ext>
            </a:extLst>
          </p:cNvPr>
          <p:cNvSpPr>
            <a:spLocks noGrp="1"/>
          </p:cNvSpPr>
          <p:nvPr>
            <p:ph type="title"/>
          </p:nvPr>
        </p:nvSpPr>
        <p:spPr/>
        <p:txBody>
          <a:bodyPr/>
          <a:lstStyle/>
          <a:p>
            <a:r>
              <a:rPr lang="nb-NO" dirty="0"/>
              <a:t>Innføringstilbud 2023</a:t>
            </a:r>
          </a:p>
        </p:txBody>
      </p:sp>
      <p:sp>
        <p:nvSpPr>
          <p:cNvPr id="5" name="Plassholder for innhold 4">
            <a:extLst>
              <a:ext uri="{FF2B5EF4-FFF2-40B4-BE49-F238E27FC236}">
                <a16:creationId xmlns:a16="http://schemas.microsoft.com/office/drawing/2014/main" id="{06D7CED6-231A-9D0F-E090-04F4D3D90F1F}"/>
              </a:ext>
            </a:extLst>
          </p:cNvPr>
          <p:cNvSpPr>
            <a:spLocks noGrp="1"/>
          </p:cNvSpPr>
          <p:nvPr>
            <p:ph idx="1"/>
          </p:nvPr>
        </p:nvSpPr>
        <p:spPr/>
        <p:txBody>
          <a:bodyPr>
            <a:normAutofit fontScale="92500" lnSpcReduction="10000"/>
          </a:bodyPr>
          <a:lstStyle/>
          <a:p>
            <a:r>
              <a:rPr lang="nb-NO" dirty="0"/>
              <a:t>Å delta på innføringstilbudene er frivillig.</a:t>
            </a:r>
          </a:p>
          <a:p>
            <a:endParaRPr lang="nb-NO" dirty="0"/>
          </a:p>
          <a:p>
            <a:r>
              <a:rPr lang="nb-NO" dirty="0"/>
              <a:t>Inneværende år har vi 8 innføringsklasser ved 7 ulike skoler. Totalt er det nå 119 deltakere. </a:t>
            </a:r>
          </a:p>
          <a:p>
            <a:endParaRPr lang="nb-NO" dirty="0"/>
          </a:p>
          <a:p>
            <a:endParaRPr lang="nb-NO" dirty="0"/>
          </a:p>
          <a:p>
            <a:endParaRPr lang="nb-NO" dirty="0"/>
          </a:p>
          <a:p>
            <a:endParaRPr lang="nb-NO" dirty="0"/>
          </a:p>
          <a:p>
            <a:r>
              <a:rPr lang="nb-NO" dirty="0"/>
              <a:t>Vi jobber nå med å estimere et behov for denne typen tilbud for neste år. Det er imidlertid ikke klart enda da vi bevist venter så lenge som mulig for å ha et best mulig tallgrunnlag å basere våre estimater på. Men det er mye som nå tyder på, ut fra de tallene vi har fra grunnskolene og IMDI at tilbudet må skaleres opp neste år ganske betydelig. Det kan bety tilbud ved flere skoler og flere paralleller noen steder.</a:t>
            </a:r>
          </a:p>
          <a:p>
            <a:endParaRPr lang="nb-NO" dirty="0"/>
          </a:p>
          <a:p>
            <a:endParaRPr lang="nb-NO" dirty="0"/>
          </a:p>
          <a:p>
            <a:pPr marL="0" indent="0">
              <a:buNone/>
            </a:pPr>
            <a:endParaRPr lang="nb-NO" dirty="0"/>
          </a:p>
        </p:txBody>
      </p:sp>
      <p:pic>
        <p:nvPicPr>
          <p:cNvPr id="9" name="Bilde 8">
            <a:extLst>
              <a:ext uri="{FF2B5EF4-FFF2-40B4-BE49-F238E27FC236}">
                <a16:creationId xmlns:a16="http://schemas.microsoft.com/office/drawing/2014/main" id="{458AC964-38D4-C212-73B1-1CE4DBA82BE4}"/>
              </a:ext>
            </a:extLst>
          </p:cNvPr>
          <p:cNvPicPr>
            <a:picLocks noChangeAspect="1"/>
          </p:cNvPicPr>
          <p:nvPr/>
        </p:nvPicPr>
        <p:blipFill>
          <a:blip r:embed="rId2"/>
          <a:stretch>
            <a:fillRect/>
          </a:stretch>
        </p:blipFill>
        <p:spPr>
          <a:xfrm>
            <a:off x="3143672" y="3212976"/>
            <a:ext cx="2305050" cy="1276350"/>
          </a:xfrm>
          <a:prstGeom prst="rect">
            <a:avLst/>
          </a:prstGeom>
        </p:spPr>
      </p:pic>
    </p:spTree>
    <p:extLst>
      <p:ext uri="{BB962C8B-B14F-4D97-AF65-F5344CB8AC3E}">
        <p14:creationId xmlns:p14="http://schemas.microsoft.com/office/powerpoint/2010/main" val="1818416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51C8CDD-81CD-CC19-5FF2-CB67C8E3D1AF}"/>
              </a:ext>
            </a:extLst>
          </p:cNvPr>
          <p:cNvSpPr>
            <a:spLocks noGrp="1"/>
          </p:cNvSpPr>
          <p:nvPr>
            <p:ph type="title"/>
          </p:nvPr>
        </p:nvSpPr>
        <p:spPr/>
        <p:txBody>
          <a:bodyPr/>
          <a:lstStyle/>
          <a:p>
            <a:r>
              <a:rPr lang="nb-NO" dirty="0"/>
              <a:t>Statistikk</a:t>
            </a:r>
          </a:p>
        </p:txBody>
      </p:sp>
      <p:pic>
        <p:nvPicPr>
          <p:cNvPr id="12" name="Plassholder for innhold 11">
            <a:extLst>
              <a:ext uri="{FF2B5EF4-FFF2-40B4-BE49-F238E27FC236}">
                <a16:creationId xmlns:a16="http://schemas.microsoft.com/office/drawing/2014/main" id="{ADE73AD1-B3B3-D823-474D-5EA88E6442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552" y="1844824"/>
            <a:ext cx="7790476" cy="3923809"/>
          </a:xfrm>
        </p:spPr>
      </p:pic>
    </p:spTree>
    <p:extLst>
      <p:ext uri="{BB962C8B-B14F-4D97-AF65-F5344CB8AC3E}">
        <p14:creationId xmlns:p14="http://schemas.microsoft.com/office/powerpoint/2010/main" val="368088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6824140-EEE2-A87E-B92E-834862CC436D}"/>
              </a:ext>
            </a:extLst>
          </p:cNvPr>
          <p:cNvSpPr>
            <a:spLocks noGrp="1"/>
          </p:cNvSpPr>
          <p:nvPr>
            <p:ph type="title"/>
          </p:nvPr>
        </p:nvSpPr>
        <p:spPr/>
        <p:txBody>
          <a:bodyPr/>
          <a:lstStyle/>
          <a:p>
            <a:r>
              <a:rPr lang="nb-NO" dirty="0"/>
              <a:t>Statistikk</a:t>
            </a:r>
          </a:p>
        </p:txBody>
      </p:sp>
      <p:pic>
        <p:nvPicPr>
          <p:cNvPr id="7" name="Plassholder for innhold 6">
            <a:extLst>
              <a:ext uri="{FF2B5EF4-FFF2-40B4-BE49-F238E27FC236}">
                <a16:creationId xmlns:a16="http://schemas.microsoft.com/office/drawing/2014/main" id="{E1A1BC5D-BE79-17FD-BCAC-295125E01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304" y="2060848"/>
            <a:ext cx="7066667" cy="3665046"/>
          </a:xfrm>
        </p:spPr>
      </p:pic>
    </p:spTree>
    <p:extLst>
      <p:ext uri="{BB962C8B-B14F-4D97-AF65-F5344CB8AC3E}">
        <p14:creationId xmlns:p14="http://schemas.microsoft.com/office/powerpoint/2010/main" val="121219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8024931-3799-FB7F-8857-8FBF4C84FF07}"/>
              </a:ext>
            </a:extLst>
          </p:cNvPr>
          <p:cNvSpPr>
            <a:spLocks noGrp="1"/>
          </p:cNvSpPr>
          <p:nvPr>
            <p:ph type="title"/>
          </p:nvPr>
        </p:nvSpPr>
        <p:spPr/>
        <p:txBody>
          <a:bodyPr/>
          <a:lstStyle/>
          <a:p>
            <a:r>
              <a:rPr lang="nb-NO" dirty="0"/>
              <a:t>Statistikk</a:t>
            </a:r>
          </a:p>
        </p:txBody>
      </p:sp>
      <p:pic>
        <p:nvPicPr>
          <p:cNvPr id="7" name="Plassholder for innhold 6">
            <a:extLst>
              <a:ext uri="{FF2B5EF4-FFF2-40B4-BE49-F238E27FC236}">
                <a16:creationId xmlns:a16="http://schemas.microsoft.com/office/drawing/2014/main" id="{3034143F-941C-0468-3796-C89473549B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552" y="1916113"/>
            <a:ext cx="7488832" cy="4114800"/>
          </a:xfrm>
        </p:spPr>
      </p:pic>
    </p:spTree>
    <p:extLst>
      <p:ext uri="{BB962C8B-B14F-4D97-AF65-F5344CB8AC3E}">
        <p14:creationId xmlns:p14="http://schemas.microsoft.com/office/powerpoint/2010/main" val="120896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0D4D3F3-5C78-1318-5596-FE4CF3C60729}"/>
              </a:ext>
            </a:extLst>
          </p:cNvPr>
          <p:cNvSpPr>
            <a:spLocks noGrp="1"/>
          </p:cNvSpPr>
          <p:nvPr>
            <p:ph type="title"/>
          </p:nvPr>
        </p:nvSpPr>
        <p:spPr/>
        <p:txBody>
          <a:bodyPr/>
          <a:lstStyle/>
          <a:p>
            <a:r>
              <a:rPr lang="nb-NO" dirty="0"/>
              <a:t>Statistikk</a:t>
            </a:r>
          </a:p>
        </p:txBody>
      </p:sp>
      <p:pic>
        <p:nvPicPr>
          <p:cNvPr id="7" name="Plassholder for innhold 6">
            <a:extLst>
              <a:ext uri="{FF2B5EF4-FFF2-40B4-BE49-F238E27FC236}">
                <a16:creationId xmlns:a16="http://schemas.microsoft.com/office/drawing/2014/main" id="{4B19B85A-E326-5525-BC15-E72C04144328}"/>
              </a:ext>
            </a:extLst>
          </p:cNvPr>
          <p:cNvPicPr>
            <a:picLocks noGrp="1" noChangeAspect="1"/>
          </p:cNvPicPr>
          <p:nvPr>
            <p:ph idx="1"/>
          </p:nvPr>
        </p:nvPicPr>
        <p:blipFill>
          <a:blip r:embed="rId2"/>
          <a:stretch>
            <a:fillRect/>
          </a:stretch>
        </p:blipFill>
        <p:spPr>
          <a:xfrm>
            <a:off x="2999656" y="1556792"/>
            <a:ext cx="6120680" cy="4474121"/>
          </a:xfrm>
        </p:spPr>
      </p:pic>
    </p:spTree>
    <p:extLst>
      <p:ext uri="{BB962C8B-B14F-4D97-AF65-F5344CB8AC3E}">
        <p14:creationId xmlns:p14="http://schemas.microsoft.com/office/powerpoint/2010/main" val="243728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1A1681-62B6-4BA6-903C-2AD11CA63FD1}"/>
              </a:ext>
            </a:extLst>
          </p:cNvPr>
          <p:cNvSpPr>
            <a:spLocks noGrp="1"/>
          </p:cNvSpPr>
          <p:nvPr>
            <p:ph type="title"/>
          </p:nvPr>
        </p:nvSpPr>
        <p:spPr/>
        <p:txBody>
          <a:bodyPr/>
          <a:lstStyle/>
          <a:p>
            <a:r>
              <a:rPr lang="nb-NO" dirty="0"/>
              <a:t>Rådgiversamlinger 2022</a:t>
            </a:r>
          </a:p>
        </p:txBody>
      </p:sp>
      <p:sp>
        <p:nvSpPr>
          <p:cNvPr id="3" name="Plassholder for innhold 2">
            <a:extLst>
              <a:ext uri="{FF2B5EF4-FFF2-40B4-BE49-F238E27FC236}">
                <a16:creationId xmlns:a16="http://schemas.microsoft.com/office/drawing/2014/main" id="{18168024-556E-4D0D-98F8-9F0B86AD76FE}"/>
              </a:ext>
            </a:extLst>
          </p:cNvPr>
          <p:cNvSpPr>
            <a:spLocks noGrp="1"/>
          </p:cNvSpPr>
          <p:nvPr>
            <p:ph idx="1"/>
          </p:nvPr>
        </p:nvSpPr>
        <p:spPr/>
        <p:txBody>
          <a:bodyPr/>
          <a:lstStyle/>
          <a:p>
            <a:r>
              <a:rPr lang="nb-NO" dirty="0"/>
              <a:t>Målet for samlingene er å informere skolene og rådgivere om lovene og reglene  som gjelder for inntak til skole, eller ved formidling til læreplasser, for at inntakene og formidlingen skal skje på en best mulig måte. </a:t>
            </a:r>
          </a:p>
          <a:p>
            <a:endParaRPr lang="nb-NO" dirty="0"/>
          </a:p>
          <a:p>
            <a:r>
              <a:rPr lang="nb-NO" dirty="0"/>
              <a:t>Vi ønsker at alle skal ha kjennskap til de viktigste reglene som gjelder for søkning og inntak, samt å vite hvor man kan finne eller få svar på ting hvis man står fast.</a:t>
            </a:r>
          </a:p>
          <a:p>
            <a:endParaRPr lang="nb-NO" dirty="0"/>
          </a:p>
          <a:p>
            <a:r>
              <a:rPr lang="nb-NO" dirty="0"/>
              <a:t>Både avd. for utdanning og kompetanse, grunnskolene og de videregående skolene har en felles informasjonsplikt overfor elevgruppen for å informere om reglene knyttet til inntak og formidling. Forskrift til opplæringsloven §6-7.</a:t>
            </a:r>
          </a:p>
          <a:p>
            <a:endParaRPr lang="nb-NO" dirty="0"/>
          </a:p>
        </p:txBody>
      </p:sp>
    </p:spTree>
    <p:extLst>
      <p:ext uri="{BB962C8B-B14F-4D97-AF65-F5344CB8AC3E}">
        <p14:creationId xmlns:p14="http://schemas.microsoft.com/office/powerpoint/2010/main" val="362430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F88BE14-FFC1-4986-AC05-D09F63CDC8D7}"/>
              </a:ext>
            </a:extLst>
          </p:cNvPr>
          <p:cNvSpPr>
            <a:spLocks noGrp="1"/>
          </p:cNvSpPr>
          <p:nvPr>
            <p:ph type="title"/>
          </p:nvPr>
        </p:nvSpPr>
        <p:spPr/>
        <p:txBody>
          <a:bodyPr/>
          <a:lstStyle/>
          <a:p>
            <a:r>
              <a:rPr lang="nb-NO" dirty="0"/>
              <a:t>Informasjon</a:t>
            </a:r>
          </a:p>
        </p:txBody>
      </p:sp>
      <p:sp>
        <p:nvSpPr>
          <p:cNvPr id="5" name="Plassholder for innhold 4">
            <a:extLst>
              <a:ext uri="{FF2B5EF4-FFF2-40B4-BE49-F238E27FC236}">
                <a16:creationId xmlns:a16="http://schemas.microsoft.com/office/drawing/2014/main" id="{E15166A7-FBDE-49F5-83EA-4207FE356305}"/>
              </a:ext>
            </a:extLst>
          </p:cNvPr>
          <p:cNvSpPr>
            <a:spLocks noGrp="1"/>
          </p:cNvSpPr>
          <p:nvPr>
            <p:ph idx="1"/>
          </p:nvPr>
        </p:nvSpPr>
        <p:spPr>
          <a:xfrm>
            <a:off x="1133400" y="1674940"/>
            <a:ext cx="9718104" cy="4186808"/>
          </a:xfrm>
        </p:spPr>
        <p:txBody>
          <a:bodyPr>
            <a:normAutofit fontScale="92500"/>
          </a:bodyPr>
          <a:lstStyle/>
          <a:p>
            <a:endParaRPr lang="nb-NO" dirty="0"/>
          </a:p>
          <a:p>
            <a:r>
              <a:rPr lang="nb-NO" dirty="0"/>
              <a:t>Det er bestemt av fylkestinget at </a:t>
            </a:r>
            <a:r>
              <a:rPr lang="nb-NO" dirty="0">
                <a:hlinkClick r:id="rId2"/>
              </a:rPr>
              <a:t>www.vilbli.no</a:t>
            </a:r>
            <a:r>
              <a:rPr lang="nb-NO" dirty="0"/>
              <a:t> er hovedkanalen til Nordland Fylkeskommune for all informasjon om videregående opplæring. Vilbli.no er eid av alle fylkeskommunene i fellesskap og innholdet kommer fra </a:t>
            </a:r>
            <a:r>
              <a:rPr lang="nb-NO" dirty="0" err="1"/>
              <a:t>Udir</a:t>
            </a:r>
            <a:r>
              <a:rPr lang="nb-NO" dirty="0"/>
              <a:t> og Inntakskontorene i landet. Siden vedlikeholdes av forlaget </a:t>
            </a:r>
            <a:r>
              <a:rPr lang="nb-NO" dirty="0" err="1"/>
              <a:t>Pedlex</a:t>
            </a:r>
            <a:r>
              <a:rPr lang="nb-NO" dirty="0"/>
              <a:t>. </a:t>
            </a:r>
          </a:p>
          <a:p>
            <a:endParaRPr lang="nb-NO" dirty="0"/>
          </a:p>
          <a:p>
            <a:r>
              <a:rPr lang="nb-NO" dirty="0"/>
              <a:t>Målet med Vilbli.no er at nettsiden til enhver tid skal inneholde oppdaterte opplysninger om gjeldende regler for inntak til videregående opplæring, og formidling av lærlinger, samt fungere som en informasjonsside for elever og rådgivere.  </a:t>
            </a:r>
          </a:p>
          <a:p>
            <a:endParaRPr lang="nb-NO" dirty="0"/>
          </a:p>
          <a:p>
            <a:r>
              <a:rPr lang="nb-NO" dirty="0"/>
              <a:t>En annen god nettside for informasjon som mange bruker er Utdanning.no. Siden har mye god informasjon, også blant annet om høyere utdanning som man ikke finner på vilbli.no. Siden mangler imidlertid informasjon om lokale regler for inntak. </a:t>
            </a:r>
          </a:p>
        </p:txBody>
      </p:sp>
    </p:spTree>
    <p:extLst>
      <p:ext uri="{BB962C8B-B14F-4D97-AF65-F5344CB8AC3E}">
        <p14:creationId xmlns:p14="http://schemas.microsoft.com/office/powerpoint/2010/main" val="76296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0F565FE-B4FA-4194-A599-118A68B00C03}"/>
              </a:ext>
            </a:extLst>
          </p:cNvPr>
          <p:cNvSpPr>
            <a:spLocks noGrp="1"/>
          </p:cNvSpPr>
          <p:nvPr>
            <p:ph type="title"/>
          </p:nvPr>
        </p:nvSpPr>
        <p:spPr/>
        <p:txBody>
          <a:bodyPr/>
          <a:lstStyle/>
          <a:p>
            <a:br>
              <a:rPr lang="nb-NO" sz="2800" b="0" dirty="0"/>
            </a:br>
            <a:br>
              <a:rPr lang="nb-NO" sz="2800" b="0" dirty="0"/>
            </a:br>
            <a:r>
              <a:rPr lang="nb-NO" sz="2800" b="0" dirty="0"/>
              <a:t>NFK.NO</a:t>
            </a:r>
          </a:p>
        </p:txBody>
      </p:sp>
      <p:sp>
        <p:nvSpPr>
          <p:cNvPr id="5" name="Plassholder for innhold 4">
            <a:extLst>
              <a:ext uri="{FF2B5EF4-FFF2-40B4-BE49-F238E27FC236}">
                <a16:creationId xmlns:a16="http://schemas.microsoft.com/office/drawing/2014/main" id="{6F5B8061-96AF-4048-9E05-3D83EF40AFED}"/>
              </a:ext>
            </a:extLst>
          </p:cNvPr>
          <p:cNvSpPr>
            <a:spLocks noGrp="1"/>
          </p:cNvSpPr>
          <p:nvPr>
            <p:ph idx="1"/>
          </p:nvPr>
        </p:nvSpPr>
        <p:spPr/>
        <p:txBody>
          <a:bodyPr/>
          <a:lstStyle/>
          <a:p>
            <a:endParaRPr lang="nb-NO" dirty="0"/>
          </a:p>
          <a:p>
            <a:endParaRPr lang="nb-NO" dirty="0"/>
          </a:p>
          <a:p>
            <a:endParaRPr lang="nb-NO" dirty="0"/>
          </a:p>
        </p:txBody>
      </p:sp>
      <p:sp>
        <p:nvSpPr>
          <p:cNvPr id="13" name="Plassholder for tekst 12">
            <a:extLst>
              <a:ext uri="{FF2B5EF4-FFF2-40B4-BE49-F238E27FC236}">
                <a16:creationId xmlns:a16="http://schemas.microsoft.com/office/drawing/2014/main" id="{20DB8DA6-DE65-4405-B73E-7319B1DD1790}"/>
              </a:ext>
            </a:extLst>
          </p:cNvPr>
          <p:cNvSpPr>
            <a:spLocks noGrp="1"/>
          </p:cNvSpPr>
          <p:nvPr>
            <p:ph type="body" sz="half" idx="2"/>
          </p:nvPr>
        </p:nvSpPr>
        <p:spPr>
          <a:xfrm>
            <a:off x="609601" y="1435101"/>
            <a:ext cx="3733799" cy="4691063"/>
          </a:xfrm>
        </p:spPr>
        <p:txBody>
          <a:bodyPr/>
          <a:lstStyle/>
          <a:p>
            <a:r>
              <a:rPr lang="nb-NO" sz="2400" dirty="0">
                <a:hlinkClick r:id="rId2"/>
              </a:rPr>
              <a:t>https://www.nfk.no/tjenester/skole-og-opplaring/inntak/</a:t>
            </a:r>
            <a:endParaRPr lang="nb-NO" sz="2400" dirty="0"/>
          </a:p>
          <a:p>
            <a:endParaRPr lang="nb-NO" dirty="0"/>
          </a:p>
          <a:p>
            <a:endParaRPr lang="nb-NO" dirty="0"/>
          </a:p>
          <a:p>
            <a:endParaRPr lang="nb-NO" dirty="0"/>
          </a:p>
        </p:txBody>
      </p:sp>
      <p:pic>
        <p:nvPicPr>
          <p:cNvPr id="3" name="Bilde 2">
            <a:extLst>
              <a:ext uri="{FF2B5EF4-FFF2-40B4-BE49-F238E27FC236}">
                <a16:creationId xmlns:a16="http://schemas.microsoft.com/office/drawing/2014/main" id="{4CFD5AFA-F4F1-8AFD-8839-7E54645A0499}"/>
              </a:ext>
            </a:extLst>
          </p:cNvPr>
          <p:cNvPicPr>
            <a:picLocks noChangeAspect="1"/>
          </p:cNvPicPr>
          <p:nvPr/>
        </p:nvPicPr>
        <p:blipFill>
          <a:blip r:embed="rId3"/>
          <a:stretch>
            <a:fillRect/>
          </a:stretch>
        </p:blipFill>
        <p:spPr>
          <a:xfrm>
            <a:off x="4343400" y="245469"/>
            <a:ext cx="7629525" cy="6505575"/>
          </a:xfrm>
          <a:prstGeom prst="rect">
            <a:avLst/>
          </a:prstGeom>
        </p:spPr>
      </p:pic>
    </p:spTree>
    <p:extLst>
      <p:ext uri="{BB962C8B-B14F-4D97-AF65-F5344CB8AC3E}">
        <p14:creationId xmlns:p14="http://schemas.microsoft.com/office/powerpoint/2010/main" val="332845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3807BE7-0D20-46D2-895C-EDF2F2A6F9A7}"/>
              </a:ext>
            </a:extLst>
          </p:cNvPr>
          <p:cNvSpPr>
            <a:spLocks noGrp="1"/>
          </p:cNvSpPr>
          <p:nvPr>
            <p:ph type="title"/>
          </p:nvPr>
        </p:nvSpPr>
        <p:spPr/>
        <p:txBody>
          <a:bodyPr/>
          <a:lstStyle/>
          <a:p>
            <a:r>
              <a:rPr lang="nb-NO" dirty="0"/>
              <a:t>Lover og regler for inntak</a:t>
            </a:r>
          </a:p>
        </p:txBody>
      </p:sp>
      <p:sp>
        <p:nvSpPr>
          <p:cNvPr id="5" name="Plassholder for innhold 4">
            <a:extLst>
              <a:ext uri="{FF2B5EF4-FFF2-40B4-BE49-F238E27FC236}">
                <a16:creationId xmlns:a16="http://schemas.microsoft.com/office/drawing/2014/main" id="{6441DEA0-A14F-4637-B17D-746C87C0BF11}"/>
              </a:ext>
            </a:extLst>
          </p:cNvPr>
          <p:cNvSpPr>
            <a:spLocks noGrp="1"/>
          </p:cNvSpPr>
          <p:nvPr>
            <p:ph idx="1"/>
          </p:nvPr>
        </p:nvSpPr>
        <p:spPr/>
        <p:txBody>
          <a:bodyPr>
            <a:noAutofit/>
          </a:bodyPr>
          <a:lstStyle/>
          <a:p>
            <a:r>
              <a:rPr lang="nb-NO" dirty="0"/>
              <a:t>Lovverket rundt inntak til videregående skoler er svært omfattende og detaljert. </a:t>
            </a:r>
          </a:p>
          <a:p>
            <a:endParaRPr lang="nb-NO" dirty="0"/>
          </a:p>
          <a:p>
            <a:r>
              <a:rPr lang="nb-NO" dirty="0"/>
              <a:t>De mest sentrale reglene finner dere i opplæringslovens kapittel 3 og i forskriftens kapittel 6 og 6A. </a:t>
            </a:r>
          </a:p>
          <a:p>
            <a:endParaRPr lang="nb-NO" dirty="0"/>
          </a:p>
          <a:p>
            <a:r>
              <a:rPr lang="nb-NO" dirty="0"/>
              <a:t>Det finnes også en lokal forskrift om inntak og formidling for Nordland fylke. Denne er tilgjengelig på lovdata. Fylkeskommunene er lovpålagt å ha en lokal inntaksforskrift. Den skal supplere og sammenfatte nasjonalt </a:t>
            </a:r>
            <a:r>
              <a:rPr lang="nb-NO" dirty="0" err="1"/>
              <a:t>lovverk,og</a:t>
            </a:r>
            <a:r>
              <a:rPr lang="nb-NO" dirty="0"/>
              <a:t> fylkestinget vedtak. Det er fylkestinget som vedtar den lokale forskriften.</a:t>
            </a:r>
          </a:p>
          <a:p>
            <a:endParaRPr lang="nb-NO" dirty="0"/>
          </a:p>
          <a:p>
            <a:r>
              <a:rPr lang="nb-NO" dirty="0"/>
              <a:t>Det er viktig at alle som jobber med inntak er kjent med alle disse tre kildene da reglene for inntak må sees i sammenheng.</a:t>
            </a:r>
          </a:p>
          <a:p>
            <a:endParaRPr lang="nb-NO" dirty="0"/>
          </a:p>
          <a:p>
            <a:pPr marL="0" indent="0">
              <a:buNone/>
            </a:pPr>
            <a:r>
              <a:rPr lang="nb-NO" dirty="0"/>
              <a:t>   </a:t>
            </a:r>
          </a:p>
        </p:txBody>
      </p:sp>
    </p:spTree>
    <p:extLst>
      <p:ext uri="{BB962C8B-B14F-4D97-AF65-F5344CB8AC3E}">
        <p14:creationId xmlns:p14="http://schemas.microsoft.com/office/powerpoint/2010/main" val="383348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97D8977-8E1B-87FD-3617-FAD651C4D18D}"/>
              </a:ext>
            </a:extLst>
          </p:cNvPr>
          <p:cNvSpPr>
            <a:spLocks noGrp="1"/>
          </p:cNvSpPr>
          <p:nvPr>
            <p:ph type="title"/>
          </p:nvPr>
        </p:nvSpPr>
        <p:spPr/>
        <p:txBody>
          <a:bodyPr/>
          <a:lstStyle/>
          <a:p>
            <a:r>
              <a:rPr lang="nb-NO" dirty="0"/>
              <a:t>Lover og regler for inntak</a:t>
            </a:r>
          </a:p>
        </p:txBody>
      </p:sp>
      <p:sp>
        <p:nvSpPr>
          <p:cNvPr id="5" name="Plassholder for innhold 4">
            <a:extLst>
              <a:ext uri="{FF2B5EF4-FFF2-40B4-BE49-F238E27FC236}">
                <a16:creationId xmlns:a16="http://schemas.microsoft.com/office/drawing/2014/main" id="{50D6E12A-90DE-2644-5275-3C6C97C4BCD2}"/>
              </a:ext>
            </a:extLst>
          </p:cNvPr>
          <p:cNvSpPr>
            <a:spLocks noGrp="1"/>
          </p:cNvSpPr>
          <p:nvPr>
            <p:ph idx="1"/>
          </p:nvPr>
        </p:nvSpPr>
        <p:spPr/>
        <p:txBody>
          <a:bodyPr/>
          <a:lstStyle/>
          <a:p>
            <a:r>
              <a:rPr lang="nb-NO" dirty="0"/>
              <a:t>Lokale regler vedtatt av fylkestinget og fylkesrådet. Den viktigste saken er struktursaken som vedtar hvilke tilbud vi skal ha i Nordland. Den ble sist gang vedtatt i desember 2020 med en varighet på 4 år. Inntaket 2023/2024 blir det siste og fjerde året hvor gjeldende struktursak har effekt.  </a:t>
            </a:r>
          </a:p>
          <a:p>
            <a:endParaRPr lang="nb-NO" dirty="0"/>
          </a:p>
          <a:p>
            <a:r>
              <a:rPr lang="nb-NO" dirty="0"/>
              <a:t>Grenseavtaler og regionale avtaler med andre fylker. </a:t>
            </a:r>
          </a:p>
          <a:p>
            <a:endParaRPr lang="nb-NO" dirty="0"/>
          </a:p>
        </p:txBody>
      </p:sp>
    </p:spTree>
    <p:extLst>
      <p:ext uri="{BB962C8B-B14F-4D97-AF65-F5344CB8AC3E}">
        <p14:creationId xmlns:p14="http://schemas.microsoft.com/office/powerpoint/2010/main" val="369872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D0716A1-73F4-4B32-8BBF-3C1B4D4FC5AF}"/>
              </a:ext>
            </a:extLst>
          </p:cNvPr>
          <p:cNvSpPr>
            <a:spLocks noGrp="1"/>
          </p:cNvSpPr>
          <p:nvPr>
            <p:ph type="title"/>
          </p:nvPr>
        </p:nvSpPr>
        <p:spPr/>
        <p:txBody>
          <a:bodyPr/>
          <a:lstStyle/>
          <a:p>
            <a:r>
              <a:rPr lang="nb-NO" dirty="0"/>
              <a:t>Opplæringsloven §3.1 ungdomsrett</a:t>
            </a:r>
          </a:p>
        </p:txBody>
      </p:sp>
      <p:sp>
        <p:nvSpPr>
          <p:cNvPr id="5" name="Plassholder for innhold 4">
            <a:extLst>
              <a:ext uri="{FF2B5EF4-FFF2-40B4-BE49-F238E27FC236}">
                <a16:creationId xmlns:a16="http://schemas.microsoft.com/office/drawing/2014/main" id="{9E2B40AC-C2B2-488B-9E3A-1F82C695A0F7}"/>
              </a:ext>
            </a:extLst>
          </p:cNvPr>
          <p:cNvSpPr>
            <a:spLocks noGrp="1"/>
          </p:cNvSpPr>
          <p:nvPr>
            <p:ph idx="1"/>
          </p:nvPr>
        </p:nvSpPr>
        <p:spPr>
          <a:xfrm>
            <a:off x="1133400" y="1628800"/>
            <a:ext cx="9715128" cy="4402832"/>
          </a:xfrm>
        </p:spPr>
        <p:txBody>
          <a:bodyPr>
            <a:normAutofit/>
          </a:bodyPr>
          <a:lstStyle/>
          <a:p>
            <a:pPr marL="0" indent="0">
              <a:buNone/>
            </a:pPr>
            <a:endParaRPr lang="nb-NO" dirty="0"/>
          </a:p>
          <a:p>
            <a:r>
              <a:rPr lang="nb-NO" dirty="0"/>
              <a:t>Ungdom som har fullført grunnskolen eller tilsvarende opplæring, har </a:t>
            </a:r>
            <a:r>
              <a:rPr lang="nb-NO" b="1" dirty="0"/>
              <a:t>etter søknad </a:t>
            </a:r>
            <a:r>
              <a:rPr lang="nb-NO" dirty="0"/>
              <a:t>rett til tre års heltids videregående opplæring. Ungdomsretten må brukes før man fyller 25 år ellers mister man retten til opplæring i ordinære vgs. Det vil derfor i praksis si at de fleste har 9 år på seg til å benytte seg av denne rettigheten. </a:t>
            </a:r>
          </a:p>
          <a:p>
            <a:endParaRPr lang="nb-NO" dirty="0"/>
          </a:p>
          <a:p>
            <a:r>
              <a:rPr lang="nb-NO" dirty="0"/>
              <a:t>Fra 25 års alder er det mulig å få innvilget voksenrett hvis man enda ikke har fullført videregående opplæring. Også dette må det søkes om.</a:t>
            </a:r>
          </a:p>
          <a:p>
            <a:endParaRPr lang="nb-NO" dirty="0"/>
          </a:p>
          <a:p>
            <a:r>
              <a:rPr lang="nb-NO" dirty="0"/>
              <a:t>Ungdomsrett er viktig primært fordi det er det viktigste inntakskravet i inntaket. Ungdomsrett har prioritet før karakterer. Derfor er det viktig å sjekke at dette er i orden.</a:t>
            </a:r>
          </a:p>
          <a:p>
            <a:endParaRPr lang="nb-NO" dirty="0"/>
          </a:p>
          <a:p>
            <a:endParaRPr lang="nb-NO" dirty="0"/>
          </a:p>
          <a:p>
            <a:endParaRPr lang="nb-NO" dirty="0"/>
          </a:p>
          <a:p>
            <a:endParaRPr lang="nb-NO" dirty="0"/>
          </a:p>
          <a:p>
            <a:endParaRPr lang="nb-NO" dirty="0"/>
          </a:p>
          <a:p>
            <a:endParaRPr lang="nb-NO" dirty="0"/>
          </a:p>
          <a:p>
            <a:pPr marL="0" indent="0">
              <a:buNone/>
            </a:pPr>
            <a:endParaRPr lang="nb-NO" dirty="0"/>
          </a:p>
        </p:txBody>
      </p:sp>
    </p:spTree>
    <p:extLst>
      <p:ext uri="{BB962C8B-B14F-4D97-AF65-F5344CB8AC3E}">
        <p14:creationId xmlns:p14="http://schemas.microsoft.com/office/powerpoint/2010/main" val="1780229057"/>
      </p:ext>
    </p:extLst>
  </p:cSld>
  <p:clrMapOvr>
    <a:masterClrMapping/>
  </p:clrMapOvr>
</p:sld>
</file>

<file path=ppt/theme/theme1.xml><?xml version="1.0" encoding="utf-8"?>
<a:theme xmlns:a="http://schemas.openxmlformats.org/drawingml/2006/main" name="~-..--kunde-filer-mal_blaa_-_skulpturlandskap (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82A3"/>
      </a:hlink>
      <a:folHlink>
        <a:srgbClr val="B2B2B2"/>
      </a:folHlink>
    </a:clrScheme>
    <a:fontScheme name="Standard utforming">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mn-lt"/>
          </a:defRPr>
        </a:defPPr>
      </a:lstStyle>
    </a:txDef>
  </a:objectDefaults>
  <a:extraClrSchemeLst>
    <a:extraClrScheme>
      <a:clrScheme name="Standard utform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utform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utform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l blaa powerpoint (1).pptx" id="{8F827CF9-0368-4326-9CFB-886E0BC5EBA6}" vid="{E754C082-F935-4C88-92DD-C7B5BB56434D}"/>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900</TotalTime>
  <Words>3497</Words>
  <Application>Microsoft Office PowerPoint</Application>
  <PresentationFormat>Widescreen</PresentationFormat>
  <Paragraphs>236</Paragraphs>
  <Slides>38</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38</vt:i4>
      </vt:variant>
    </vt:vector>
  </HeadingPairs>
  <TitlesOfParts>
    <vt:vector size="43" baseType="lpstr">
      <vt:lpstr>Arial</vt:lpstr>
      <vt:lpstr>Public Sans</vt:lpstr>
      <vt:lpstr>Times New Roman</vt:lpstr>
      <vt:lpstr>Verdana</vt:lpstr>
      <vt:lpstr>~-..--kunde-filer-mal_blaa_-_skulpturlandskap (11)</vt:lpstr>
      <vt:lpstr>PowerPoint-presentasjon</vt:lpstr>
      <vt:lpstr>Rådgiversamlinger 2022</vt:lpstr>
      <vt:lpstr>Program</vt:lpstr>
      <vt:lpstr>Rådgiversamlinger 2022</vt:lpstr>
      <vt:lpstr>Informasjon</vt:lpstr>
      <vt:lpstr>  NFK.NO</vt:lpstr>
      <vt:lpstr>Lover og regler for inntak</vt:lpstr>
      <vt:lpstr>Lover og regler for inntak</vt:lpstr>
      <vt:lpstr>Opplæringsloven §3.1 ungdomsrett</vt:lpstr>
      <vt:lpstr>Ungdomsrett</vt:lpstr>
      <vt:lpstr>Ungdomsrett og flytting</vt:lpstr>
      <vt:lpstr>Ungdomsrett</vt:lpstr>
      <vt:lpstr>Dokumentasjon på lovlig opphold</vt:lpstr>
      <vt:lpstr>Kollektivt vern</vt:lpstr>
      <vt:lpstr>Søknad 2023</vt:lpstr>
      <vt:lpstr>Søknad 2023</vt:lpstr>
      <vt:lpstr>Eksempel.</vt:lpstr>
      <vt:lpstr>Søknad 2023</vt:lpstr>
      <vt:lpstr>Søknad 2023</vt:lpstr>
      <vt:lpstr>Søknad 2023</vt:lpstr>
      <vt:lpstr>Søknad 2023</vt:lpstr>
      <vt:lpstr>Søknad 2023</vt:lpstr>
      <vt:lpstr>Søknad 2023</vt:lpstr>
      <vt:lpstr>Inntakskrav vg1</vt:lpstr>
      <vt:lpstr>Inntakskrav vg1</vt:lpstr>
      <vt:lpstr>Inntakskrav vg1</vt:lpstr>
      <vt:lpstr>Inntakskrav vg1</vt:lpstr>
      <vt:lpstr>Minoritetsspråklige søkere og 1 feb.</vt:lpstr>
      <vt:lpstr>Minoritetsspråklige søkere og 1 feb.</vt:lpstr>
      <vt:lpstr>Minoritetsspråklige søkere og 1 feb.</vt:lpstr>
      <vt:lpstr>Minoritetsspråklige søkere og 1 feb.</vt:lpstr>
      <vt:lpstr>Minoritetsspråklige søkere og 1 feb.</vt:lpstr>
      <vt:lpstr>Innføringstilbud 2023</vt:lpstr>
      <vt:lpstr>Innføringstilbud 2023</vt:lpstr>
      <vt:lpstr>Statistikk</vt:lpstr>
      <vt:lpstr>Statistikk</vt:lpstr>
      <vt:lpstr>Statistikk</vt:lpstr>
      <vt:lpstr>Statistikk</vt:lpstr>
    </vt:vector>
  </TitlesOfParts>
  <Company>Nordland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Stian Ellefsen</dc:creator>
  <cp:lastModifiedBy>Stian Ellefsen</cp:lastModifiedBy>
  <cp:revision>63</cp:revision>
  <dcterms:created xsi:type="dcterms:W3CDTF">2021-11-15T13:46:48Z</dcterms:created>
  <dcterms:modified xsi:type="dcterms:W3CDTF">2022-11-28T14:52:54Z</dcterms:modified>
</cp:coreProperties>
</file>