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1" r:id="rId2"/>
    <p:sldMasterId id="2147483665" r:id="rId3"/>
  </p:sldMasterIdLst>
  <p:sldIdLst>
    <p:sldId id="2134804961" r:id="rId4"/>
    <p:sldId id="287" r:id="rId5"/>
    <p:sldId id="2134804954" r:id="rId6"/>
    <p:sldId id="369" r:id="rId7"/>
    <p:sldId id="2134804962" r:id="rId8"/>
    <p:sldId id="336" r:id="rId9"/>
    <p:sldId id="2134804955" r:id="rId10"/>
    <p:sldId id="2134804956" r:id="rId11"/>
    <p:sldId id="2134804958" r:id="rId12"/>
    <p:sldId id="2134804957" r:id="rId13"/>
    <p:sldId id="2134804960" r:id="rId14"/>
    <p:sldId id="213480495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E"/>
    <a:srgbClr val="F6F1E6"/>
    <a:srgbClr val="E75424"/>
    <a:srgbClr val="0D2928"/>
    <a:srgbClr val="FDCB54"/>
    <a:srgbClr val="FFFDFD"/>
    <a:srgbClr val="797979"/>
    <a:srgbClr val="424242"/>
    <a:srgbClr val="111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327"/>
  </p:normalViewPr>
  <p:slideViewPr>
    <p:cSldViewPr snapToGrid="0" snapToObjects="1">
      <p:cViewPr varScale="1">
        <p:scale>
          <a:sx n="112" d="100"/>
          <a:sy n="112" d="100"/>
        </p:scale>
        <p:origin x="96"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n, Monika" userId="e0f1b7b4-887f-40af-a348-6f0d98e69890" providerId="ADAL" clId="{D71590F1-7F82-4CE5-A3F4-95F457EBA81A}"/>
    <pc:docChg chg="delSld">
      <pc:chgData name="Moen, Monika" userId="e0f1b7b4-887f-40af-a348-6f0d98e69890" providerId="ADAL" clId="{D71590F1-7F82-4CE5-A3F4-95F457EBA81A}" dt="2022-06-14T11:04:06.022" v="1" actId="2696"/>
      <pc:docMkLst>
        <pc:docMk/>
      </pc:docMkLst>
      <pc:sldChg chg="del">
        <pc:chgData name="Moen, Monika" userId="e0f1b7b4-887f-40af-a348-6f0d98e69890" providerId="ADAL" clId="{D71590F1-7F82-4CE5-A3F4-95F457EBA81A}" dt="2022-06-14T11:04:03.530" v="0" actId="2696"/>
        <pc:sldMkLst>
          <pc:docMk/>
          <pc:sldMk cId="1657762357" sldId="358"/>
        </pc:sldMkLst>
      </pc:sldChg>
      <pc:sldChg chg="del">
        <pc:chgData name="Moen, Monika" userId="e0f1b7b4-887f-40af-a348-6f0d98e69890" providerId="ADAL" clId="{D71590F1-7F82-4CE5-A3F4-95F457EBA81A}" dt="2022-06-14T11:04:06.022" v="1" actId="2696"/>
        <pc:sldMkLst>
          <pc:docMk/>
          <pc:sldMk cId="2914063113" sldId="213480496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65006-8E5C-41D6-AED3-0626BDCC3435}" type="doc">
      <dgm:prSet loTypeId="urn:microsoft.com/office/officeart/2005/8/layout/hList7" loCatId="process" qsTypeId="urn:microsoft.com/office/officeart/2005/8/quickstyle/simple1" qsCatId="simple" csTypeId="urn:microsoft.com/office/officeart/2005/8/colors/accent1_2" csCatId="accent1" phldr="1"/>
      <dgm:spPr/>
    </dgm:pt>
    <dgm:pt modelId="{BC5717AD-C468-4E2A-AA25-2DC9D97A0BBC}">
      <dgm:prSet phldrT="[Tekst]"/>
      <dgm:spPr>
        <a:solidFill>
          <a:schemeClr val="bg2">
            <a:lumMod val="50000"/>
          </a:schemeClr>
        </a:solidFill>
      </dgm:spPr>
      <dgm:t>
        <a:bodyPr/>
        <a:lstStyle/>
        <a:p>
          <a:r>
            <a:rPr lang="nb-NO" dirty="0"/>
            <a:t>Kunden først</a:t>
          </a:r>
        </a:p>
      </dgm:t>
    </dgm:pt>
    <dgm:pt modelId="{EE6C1593-DE18-4F50-84B7-221A97B3B00D}" type="parTrans" cxnId="{E3EA307D-37B0-44AE-AF38-2EEE24A952B4}">
      <dgm:prSet/>
      <dgm:spPr/>
      <dgm:t>
        <a:bodyPr/>
        <a:lstStyle/>
        <a:p>
          <a:endParaRPr lang="nb-NO"/>
        </a:p>
      </dgm:t>
    </dgm:pt>
    <dgm:pt modelId="{BAF35BCE-2F3D-462D-A3E5-6EE04A4332B2}" type="sibTrans" cxnId="{E3EA307D-37B0-44AE-AF38-2EEE24A952B4}">
      <dgm:prSet/>
      <dgm:spPr/>
      <dgm:t>
        <a:bodyPr/>
        <a:lstStyle/>
        <a:p>
          <a:endParaRPr lang="nb-NO"/>
        </a:p>
      </dgm:t>
    </dgm:pt>
    <dgm:pt modelId="{441E8CCD-A55E-4605-846C-67EFAE79B813}">
      <dgm:prSet phldrT="[Tekst]"/>
      <dgm:spPr>
        <a:solidFill>
          <a:schemeClr val="accent4">
            <a:lumMod val="60000"/>
            <a:lumOff val="40000"/>
          </a:schemeClr>
        </a:solidFill>
      </dgm:spPr>
      <dgm:t>
        <a:bodyPr/>
        <a:lstStyle/>
        <a:p>
          <a:r>
            <a:rPr lang="nb-NO"/>
            <a:t>Økonomisk handlefrihet</a:t>
          </a:r>
        </a:p>
      </dgm:t>
    </dgm:pt>
    <dgm:pt modelId="{44EF173E-9773-4A94-A5F4-ECA6D6CFC8A5}" type="parTrans" cxnId="{F1636FFF-B26D-412E-AB35-D86E23018018}">
      <dgm:prSet/>
      <dgm:spPr/>
      <dgm:t>
        <a:bodyPr/>
        <a:lstStyle/>
        <a:p>
          <a:endParaRPr lang="nb-NO"/>
        </a:p>
      </dgm:t>
    </dgm:pt>
    <dgm:pt modelId="{290D6CF8-2039-46BE-AE35-32C06DEF4CC7}" type="sibTrans" cxnId="{F1636FFF-B26D-412E-AB35-D86E23018018}">
      <dgm:prSet/>
      <dgm:spPr/>
      <dgm:t>
        <a:bodyPr/>
        <a:lstStyle/>
        <a:p>
          <a:endParaRPr lang="nb-NO"/>
        </a:p>
      </dgm:t>
    </dgm:pt>
    <dgm:pt modelId="{C055042A-79F3-4CE0-AF07-2FEE973BC0B3}">
      <dgm:prSet phldrT="[Tekst]"/>
      <dgm:spPr>
        <a:solidFill>
          <a:srgbClr val="CC6600"/>
        </a:solidFill>
      </dgm:spPr>
      <dgm:t>
        <a:bodyPr/>
        <a:lstStyle/>
        <a:p>
          <a:r>
            <a:rPr lang="nb-NO" dirty="0"/>
            <a:t>Sterkt omdømme</a:t>
          </a:r>
        </a:p>
      </dgm:t>
    </dgm:pt>
    <dgm:pt modelId="{CA75F129-4C5E-4298-BC81-28D6F0D20CD8}" type="parTrans" cxnId="{CD8DBEE8-C19D-4C6F-83A1-DC6CCACC200C}">
      <dgm:prSet/>
      <dgm:spPr/>
      <dgm:t>
        <a:bodyPr/>
        <a:lstStyle/>
        <a:p>
          <a:endParaRPr lang="nb-NO"/>
        </a:p>
      </dgm:t>
    </dgm:pt>
    <dgm:pt modelId="{7B8ABC84-CE5A-4C7E-BA99-20B7C27C25EB}" type="sibTrans" cxnId="{CD8DBEE8-C19D-4C6F-83A1-DC6CCACC200C}">
      <dgm:prSet/>
      <dgm:spPr/>
      <dgm:t>
        <a:bodyPr/>
        <a:lstStyle/>
        <a:p>
          <a:endParaRPr lang="nb-NO"/>
        </a:p>
      </dgm:t>
    </dgm:pt>
    <dgm:pt modelId="{95E7DE6D-96AB-4C7C-9388-459AC4B7FF38}">
      <dgm:prSet phldrT="[Tekst]"/>
      <dgm:spPr>
        <a:solidFill>
          <a:schemeClr val="accent3">
            <a:lumMod val="75000"/>
          </a:schemeClr>
        </a:solidFill>
      </dgm:spPr>
      <dgm:t>
        <a:bodyPr/>
        <a:lstStyle/>
        <a:p>
          <a:r>
            <a:rPr lang="nb-NO"/>
            <a:t>Engasjerte medeiere</a:t>
          </a:r>
        </a:p>
      </dgm:t>
    </dgm:pt>
    <dgm:pt modelId="{95ED9AA1-8116-460E-858C-E698D2ED5ED3}" type="parTrans" cxnId="{E5384E0C-352B-43D8-8ADF-7700141C1E6D}">
      <dgm:prSet/>
      <dgm:spPr/>
      <dgm:t>
        <a:bodyPr/>
        <a:lstStyle/>
        <a:p>
          <a:endParaRPr lang="nb-NO"/>
        </a:p>
      </dgm:t>
    </dgm:pt>
    <dgm:pt modelId="{FF38BAEC-8B1D-4310-8CAD-E796D2A47166}" type="sibTrans" cxnId="{E5384E0C-352B-43D8-8ADF-7700141C1E6D}">
      <dgm:prSet/>
      <dgm:spPr/>
      <dgm:t>
        <a:bodyPr/>
        <a:lstStyle/>
        <a:p>
          <a:endParaRPr lang="nb-NO"/>
        </a:p>
      </dgm:t>
    </dgm:pt>
    <dgm:pt modelId="{8780659C-3EEE-49FE-9697-691AB8F3755C}">
      <dgm:prSet phldrT="[Tekst]"/>
      <dgm:spPr>
        <a:solidFill>
          <a:schemeClr val="accent1">
            <a:lumMod val="75000"/>
          </a:schemeClr>
        </a:solidFill>
      </dgm:spPr>
      <dgm:t>
        <a:bodyPr/>
        <a:lstStyle/>
        <a:p>
          <a:r>
            <a:rPr lang="nb-NO"/>
            <a:t>Kompetente ansatte</a:t>
          </a:r>
        </a:p>
      </dgm:t>
    </dgm:pt>
    <dgm:pt modelId="{9C3D850E-82DD-43F8-B820-1320ED4ABCEE}" type="parTrans" cxnId="{CC2FC875-EBFC-4F8E-A34A-10DCD7BCA4D1}">
      <dgm:prSet/>
      <dgm:spPr/>
      <dgm:t>
        <a:bodyPr/>
        <a:lstStyle/>
        <a:p>
          <a:endParaRPr lang="nb-NO"/>
        </a:p>
      </dgm:t>
    </dgm:pt>
    <dgm:pt modelId="{D32CA5EB-092C-4592-AD53-64FF949C5EE7}" type="sibTrans" cxnId="{CC2FC875-EBFC-4F8E-A34A-10DCD7BCA4D1}">
      <dgm:prSet/>
      <dgm:spPr/>
      <dgm:t>
        <a:bodyPr/>
        <a:lstStyle/>
        <a:p>
          <a:endParaRPr lang="nb-NO"/>
        </a:p>
      </dgm:t>
    </dgm:pt>
    <dgm:pt modelId="{33446CEC-0604-42E5-ADAA-690054843712}" type="pres">
      <dgm:prSet presAssocID="{17765006-8E5C-41D6-AED3-0626BDCC3435}" presName="Name0" presStyleCnt="0">
        <dgm:presLayoutVars>
          <dgm:dir/>
          <dgm:resizeHandles val="exact"/>
        </dgm:presLayoutVars>
      </dgm:prSet>
      <dgm:spPr/>
    </dgm:pt>
    <dgm:pt modelId="{9E041D2C-B1FF-4261-9DE7-08AAB0DEA9E9}" type="pres">
      <dgm:prSet presAssocID="{17765006-8E5C-41D6-AED3-0626BDCC3435}" presName="fgShape" presStyleLbl="fgShp" presStyleIdx="0" presStyleCnt="1" custLinFactNeighborX="981" custLinFactNeighborY="-20379"/>
      <dgm:spPr/>
    </dgm:pt>
    <dgm:pt modelId="{03EC7A4D-1F2E-4068-AD87-3BCFCDC8581B}" type="pres">
      <dgm:prSet presAssocID="{17765006-8E5C-41D6-AED3-0626BDCC3435}" presName="linComp" presStyleCnt="0"/>
      <dgm:spPr/>
    </dgm:pt>
    <dgm:pt modelId="{FDC407F5-A313-42B5-AFE0-C84A9FD17F76}" type="pres">
      <dgm:prSet presAssocID="{BC5717AD-C468-4E2A-AA25-2DC9D97A0BBC}" presName="compNode" presStyleCnt="0"/>
      <dgm:spPr/>
    </dgm:pt>
    <dgm:pt modelId="{A9EAF9BD-1427-415A-BD50-3ED72D42DFCF}" type="pres">
      <dgm:prSet presAssocID="{BC5717AD-C468-4E2A-AA25-2DC9D97A0BBC}" presName="bkgdShape" presStyleLbl="node1" presStyleIdx="0" presStyleCnt="5"/>
      <dgm:spPr/>
    </dgm:pt>
    <dgm:pt modelId="{EC5BD1CE-C06D-406F-8ECA-BAF7A7CB24FB}" type="pres">
      <dgm:prSet presAssocID="{BC5717AD-C468-4E2A-AA25-2DC9D97A0BBC}" presName="nodeTx" presStyleLbl="node1" presStyleIdx="0" presStyleCnt="5">
        <dgm:presLayoutVars>
          <dgm:bulletEnabled val="1"/>
        </dgm:presLayoutVars>
      </dgm:prSet>
      <dgm:spPr/>
    </dgm:pt>
    <dgm:pt modelId="{E85AA353-9F33-48E2-845A-8AE41B7475CE}" type="pres">
      <dgm:prSet presAssocID="{BC5717AD-C468-4E2A-AA25-2DC9D97A0BBC}" presName="invisiNode" presStyleLbl="node1" presStyleIdx="0" presStyleCnt="5"/>
      <dgm:spPr/>
    </dgm:pt>
    <dgm:pt modelId="{298822AE-47C9-44FA-A7C7-C75CA90987D3}" type="pres">
      <dgm:prSet presAssocID="{BC5717AD-C468-4E2A-AA25-2DC9D97A0BBC}" presName="imagNode" presStyleLbl="fgImgPlace1" presStyleIdx="0" presStyleCnt="5"/>
      <dgm:spPr>
        <a:blipFill rotWithShape="1">
          <a:blip xmlns:r="http://schemas.openxmlformats.org/officeDocument/2006/relationships" r:embed="rId1"/>
          <a:srcRect/>
          <a:stretch>
            <a:fillRect t="-2000" b="-2000"/>
          </a:stretch>
        </a:blipFill>
      </dgm:spPr>
    </dgm:pt>
    <dgm:pt modelId="{2EEEF2C9-C344-4C52-9294-98886927F99F}" type="pres">
      <dgm:prSet presAssocID="{BAF35BCE-2F3D-462D-A3E5-6EE04A4332B2}" presName="sibTrans" presStyleLbl="sibTrans2D1" presStyleIdx="0" presStyleCnt="0"/>
      <dgm:spPr/>
    </dgm:pt>
    <dgm:pt modelId="{C5575F3C-2F3F-4807-8A58-870A11B647D4}" type="pres">
      <dgm:prSet presAssocID="{441E8CCD-A55E-4605-846C-67EFAE79B813}" presName="compNode" presStyleCnt="0"/>
      <dgm:spPr/>
    </dgm:pt>
    <dgm:pt modelId="{12D07E67-A3C0-4071-A0F4-464A634346EF}" type="pres">
      <dgm:prSet presAssocID="{441E8CCD-A55E-4605-846C-67EFAE79B813}" presName="bkgdShape" presStyleLbl="node1" presStyleIdx="1" presStyleCnt="5"/>
      <dgm:spPr/>
    </dgm:pt>
    <dgm:pt modelId="{5C3DAF0E-3F42-4078-B05D-8E36ECCAD599}" type="pres">
      <dgm:prSet presAssocID="{441E8CCD-A55E-4605-846C-67EFAE79B813}" presName="nodeTx" presStyleLbl="node1" presStyleIdx="1" presStyleCnt="5">
        <dgm:presLayoutVars>
          <dgm:bulletEnabled val="1"/>
        </dgm:presLayoutVars>
      </dgm:prSet>
      <dgm:spPr/>
    </dgm:pt>
    <dgm:pt modelId="{89844028-B82F-4248-A351-01E1EA310219}" type="pres">
      <dgm:prSet presAssocID="{441E8CCD-A55E-4605-846C-67EFAE79B813}" presName="invisiNode" presStyleLbl="node1" presStyleIdx="1" presStyleCnt="5"/>
      <dgm:spPr/>
    </dgm:pt>
    <dgm:pt modelId="{03EB4528-A8D5-40CF-8585-5C72306AB593}" type="pres">
      <dgm:prSet presAssocID="{441E8CCD-A55E-4605-846C-67EFAE79B813}" presName="imagNode" presStyleLbl="fgImgPlace1" presStyleIdx="1" presStyleCnt="5"/>
      <dgm:spPr>
        <a:blipFill rotWithShape="1">
          <a:blip xmlns:r="http://schemas.openxmlformats.org/officeDocument/2006/relationships" r:embed="rId2"/>
          <a:srcRect/>
          <a:stretch>
            <a:fillRect t="-4000" b="-4000"/>
          </a:stretch>
        </a:blipFill>
      </dgm:spPr>
    </dgm:pt>
    <dgm:pt modelId="{8BAF13C1-B1FA-4CE8-A2F7-CBF1D43D0EE8}" type="pres">
      <dgm:prSet presAssocID="{290D6CF8-2039-46BE-AE35-32C06DEF4CC7}" presName="sibTrans" presStyleLbl="sibTrans2D1" presStyleIdx="0" presStyleCnt="0"/>
      <dgm:spPr/>
    </dgm:pt>
    <dgm:pt modelId="{721D8733-D93F-45EA-BFF2-CF2843EEDBEC}" type="pres">
      <dgm:prSet presAssocID="{8780659C-3EEE-49FE-9697-691AB8F3755C}" presName="compNode" presStyleCnt="0"/>
      <dgm:spPr/>
    </dgm:pt>
    <dgm:pt modelId="{62DE4270-0C00-484A-B54F-F16B6B31D701}" type="pres">
      <dgm:prSet presAssocID="{8780659C-3EEE-49FE-9697-691AB8F3755C}" presName="bkgdShape" presStyleLbl="node1" presStyleIdx="2" presStyleCnt="5"/>
      <dgm:spPr/>
    </dgm:pt>
    <dgm:pt modelId="{4143C3A6-969F-4B97-A083-AE15EC758B89}" type="pres">
      <dgm:prSet presAssocID="{8780659C-3EEE-49FE-9697-691AB8F3755C}" presName="nodeTx" presStyleLbl="node1" presStyleIdx="2" presStyleCnt="5">
        <dgm:presLayoutVars>
          <dgm:bulletEnabled val="1"/>
        </dgm:presLayoutVars>
      </dgm:prSet>
      <dgm:spPr/>
    </dgm:pt>
    <dgm:pt modelId="{7998DB47-4AE7-4DCD-A031-731059042410}" type="pres">
      <dgm:prSet presAssocID="{8780659C-3EEE-49FE-9697-691AB8F3755C}" presName="invisiNode" presStyleLbl="node1" presStyleIdx="2" presStyleCnt="5"/>
      <dgm:spPr/>
    </dgm:pt>
    <dgm:pt modelId="{BB43708F-B8A6-48C6-9245-8F85DAFCA24D}" type="pres">
      <dgm:prSet presAssocID="{8780659C-3EEE-49FE-9697-691AB8F3755C}" presName="imagNode" presStyleLbl="fgImgPlace1" presStyleIdx="2" presStyleCnt="5"/>
      <dgm:spPr>
        <a:blipFill rotWithShape="1">
          <a:blip xmlns:r="http://schemas.openxmlformats.org/officeDocument/2006/relationships" r:embed="rId3"/>
          <a:srcRect/>
          <a:stretch>
            <a:fillRect t="-6000" b="-6000"/>
          </a:stretch>
        </a:blipFill>
      </dgm:spPr>
    </dgm:pt>
    <dgm:pt modelId="{24A258F6-C447-4744-ADBC-6F5F38E4BD53}" type="pres">
      <dgm:prSet presAssocID="{D32CA5EB-092C-4592-AD53-64FF949C5EE7}" presName="sibTrans" presStyleLbl="sibTrans2D1" presStyleIdx="0" presStyleCnt="0"/>
      <dgm:spPr/>
    </dgm:pt>
    <dgm:pt modelId="{2C1CB415-9D34-4EE8-8155-D392950686E3}" type="pres">
      <dgm:prSet presAssocID="{95E7DE6D-96AB-4C7C-9388-459AC4B7FF38}" presName="compNode" presStyleCnt="0"/>
      <dgm:spPr/>
    </dgm:pt>
    <dgm:pt modelId="{7E4CCD93-03C5-4657-AE58-42512A0953E0}" type="pres">
      <dgm:prSet presAssocID="{95E7DE6D-96AB-4C7C-9388-459AC4B7FF38}" presName="bkgdShape" presStyleLbl="node1" presStyleIdx="3" presStyleCnt="5"/>
      <dgm:spPr/>
    </dgm:pt>
    <dgm:pt modelId="{B8CCEC94-D407-4F1A-8FB3-410AF77EC6A3}" type="pres">
      <dgm:prSet presAssocID="{95E7DE6D-96AB-4C7C-9388-459AC4B7FF38}" presName="nodeTx" presStyleLbl="node1" presStyleIdx="3" presStyleCnt="5">
        <dgm:presLayoutVars>
          <dgm:bulletEnabled val="1"/>
        </dgm:presLayoutVars>
      </dgm:prSet>
      <dgm:spPr/>
    </dgm:pt>
    <dgm:pt modelId="{05724063-6E9E-4819-8F7A-5A3F356BDF87}" type="pres">
      <dgm:prSet presAssocID="{95E7DE6D-96AB-4C7C-9388-459AC4B7FF38}" presName="invisiNode" presStyleLbl="node1" presStyleIdx="3" presStyleCnt="5"/>
      <dgm:spPr/>
    </dgm:pt>
    <dgm:pt modelId="{A6B9F892-8AB4-41BE-AEB2-1EB9A1C01912}" type="pres">
      <dgm:prSet presAssocID="{95E7DE6D-96AB-4C7C-9388-459AC4B7FF38}" presName="imagNode" presStyleLbl="fgImgPlace1" presStyleIdx="3" presStyleCnt="5"/>
      <dgm:spPr>
        <a:blipFill rotWithShape="1">
          <a:blip xmlns:r="http://schemas.openxmlformats.org/officeDocument/2006/relationships" r:embed="rId4"/>
          <a:srcRect/>
          <a:stretch>
            <a:fillRect t="-4000" b="-4000"/>
          </a:stretch>
        </a:blipFill>
      </dgm:spPr>
    </dgm:pt>
    <dgm:pt modelId="{2489CB99-8114-406C-8FF5-9656B04F8F63}" type="pres">
      <dgm:prSet presAssocID="{FF38BAEC-8B1D-4310-8CAD-E796D2A47166}" presName="sibTrans" presStyleLbl="sibTrans2D1" presStyleIdx="0" presStyleCnt="0"/>
      <dgm:spPr/>
    </dgm:pt>
    <dgm:pt modelId="{812BF005-C4C3-4354-83ED-95404F981E68}" type="pres">
      <dgm:prSet presAssocID="{C055042A-79F3-4CE0-AF07-2FEE973BC0B3}" presName="compNode" presStyleCnt="0"/>
      <dgm:spPr/>
    </dgm:pt>
    <dgm:pt modelId="{AFBADCA9-6830-4C76-BD08-17693E578053}" type="pres">
      <dgm:prSet presAssocID="{C055042A-79F3-4CE0-AF07-2FEE973BC0B3}" presName="bkgdShape" presStyleLbl="node1" presStyleIdx="4" presStyleCnt="5"/>
      <dgm:spPr/>
    </dgm:pt>
    <dgm:pt modelId="{00D67251-3AD8-48FA-BC1C-8820FE8BBB25}" type="pres">
      <dgm:prSet presAssocID="{C055042A-79F3-4CE0-AF07-2FEE973BC0B3}" presName="nodeTx" presStyleLbl="node1" presStyleIdx="4" presStyleCnt="5">
        <dgm:presLayoutVars>
          <dgm:bulletEnabled val="1"/>
        </dgm:presLayoutVars>
      </dgm:prSet>
      <dgm:spPr/>
    </dgm:pt>
    <dgm:pt modelId="{114C9DB9-4503-41C0-9834-87B49BB726DA}" type="pres">
      <dgm:prSet presAssocID="{C055042A-79F3-4CE0-AF07-2FEE973BC0B3}" presName="invisiNode" presStyleLbl="node1" presStyleIdx="4" presStyleCnt="5"/>
      <dgm:spPr/>
    </dgm:pt>
    <dgm:pt modelId="{E20A0B8A-51F9-4F3E-A60E-44F04BBAB5A4}" type="pres">
      <dgm:prSet presAssocID="{C055042A-79F3-4CE0-AF07-2FEE973BC0B3}" presName="imagNode" presStyleLbl="fgImgPlace1" presStyleIdx="4" presStyleCnt="5"/>
      <dgm:spPr>
        <a:blipFill rotWithShape="1">
          <a:blip xmlns:r="http://schemas.openxmlformats.org/officeDocument/2006/relationships" r:embed="rId5"/>
          <a:srcRect/>
          <a:stretch>
            <a:fillRect l="-12000" r="-12000"/>
          </a:stretch>
        </a:blipFill>
      </dgm:spPr>
    </dgm:pt>
  </dgm:ptLst>
  <dgm:cxnLst>
    <dgm:cxn modelId="{E5384E0C-352B-43D8-8ADF-7700141C1E6D}" srcId="{17765006-8E5C-41D6-AED3-0626BDCC3435}" destId="{95E7DE6D-96AB-4C7C-9388-459AC4B7FF38}" srcOrd="3" destOrd="0" parTransId="{95ED9AA1-8116-460E-858C-E698D2ED5ED3}" sibTransId="{FF38BAEC-8B1D-4310-8CAD-E796D2A47166}"/>
    <dgm:cxn modelId="{550F4E1C-45A4-4424-8E00-72BBFBA15CB1}" type="presOf" srcId="{C055042A-79F3-4CE0-AF07-2FEE973BC0B3}" destId="{AFBADCA9-6830-4C76-BD08-17693E578053}" srcOrd="0" destOrd="0" presId="urn:microsoft.com/office/officeart/2005/8/layout/hList7"/>
    <dgm:cxn modelId="{2E27A11F-54AC-4D2E-BC05-B769D65D5F83}" type="presOf" srcId="{C055042A-79F3-4CE0-AF07-2FEE973BC0B3}" destId="{00D67251-3AD8-48FA-BC1C-8820FE8BBB25}" srcOrd="1" destOrd="0" presId="urn:microsoft.com/office/officeart/2005/8/layout/hList7"/>
    <dgm:cxn modelId="{0B734521-77E1-4E9B-AF5B-84387C478168}" type="presOf" srcId="{8780659C-3EEE-49FE-9697-691AB8F3755C}" destId="{62DE4270-0C00-484A-B54F-F16B6B31D701}" srcOrd="0" destOrd="0" presId="urn:microsoft.com/office/officeart/2005/8/layout/hList7"/>
    <dgm:cxn modelId="{A8512328-041B-4514-ACA8-360525E2D821}" type="presOf" srcId="{BC5717AD-C468-4E2A-AA25-2DC9D97A0BBC}" destId="{EC5BD1CE-C06D-406F-8ECA-BAF7A7CB24FB}" srcOrd="1" destOrd="0" presId="urn:microsoft.com/office/officeart/2005/8/layout/hList7"/>
    <dgm:cxn modelId="{5F8CD35F-57EA-4B73-AA31-FC405A8BE138}" type="presOf" srcId="{BC5717AD-C468-4E2A-AA25-2DC9D97A0BBC}" destId="{A9EAF9BD-1427-415A-BD50-3ED72D42DFCF}" srcOrd="0" destOrd="0" presId="urn:microsoft.com/office/officeart/2005/8/layout/hList7"/>
    <dgm:cxn modelId="{ADC8CD41-97B7-4153-B483-DD914F45A5C2}" type="presOf" srcId="{17765006-8E5C-41D6-AED3-0626BDCC3435}" destId="{33446CEC-0604-42E5-ADAA-690054843712}" srcOrd="0" destOrd="0" presId="urn:microsoft.com/office/officeart/2005/8/layout/hList7"/>
    <dgm:cxn modelId="{58835068-ED58-4F6C-B46A-045A37A5D61F}" type="presOf" srcId="{FF38BAEC-8B1D-4310-8CAD-E796D2A47166}" destId="{2489CB99-8114-406C-8FF5-9656B04F8F63}" srcOrd="0" destOrd="0" presId="urn:microsoft.com/office/officeart/2005/8/layout/hList7"/>
    <dgm:cxn modelId="{2D6F9874-F34C-4E19-BE91-249A030BE790}" type="presOf" srcId="{441E8CCD-A55E-4605-846C-67EFAE79B813}" destId="{12D07E67-A3C0-4071-A0F4-464A634346EF}" srcOrd="0" destOrd="0" presId="urn:microsoft.com/office/officeart/2005/8/layout/hList7"/>
    <dgm:cxn modelId="{0D262B55-A33B-4B04-A8DF-308ECB8CCBC6}" type="presOf" srcId="{441E8CCD-A55E-4605-846C-67EFAE79B813}" destId="{5C3DAF0E-3F42-4078-B05D-8E36ECCAD599}" srcOrd="1" destOrd="0" presId="urn:microsoft.com/office/officeart/2005/8/layout/hList7"/>
    <dgm:cxn modelId="{CC2FC875-EBFC-4F8E-A34A-10DCD7BCA4D1}" srcId="{17765006-8E5C-41D6-AED3-0626BDCC3435}" destId="{8780659C-3EEE-49FE-9697-691AB8F3755C}" srcOrd="2" destOrd="0" parTransId="{9C3D850E-82DD-43F8-B820-1320ED4ABCEE}" sibTransId="{D32CA5EB-092C-4592-AD53-64FF949C5EE7}"/>
    <dgm:cxn modelId="{367CCD58-87AD-4B60-A450-03225478F3F6}" type="presOf" srcId="{290D6CF8-2039-46BE-AE35-32C06DEF4CC7}" destId="{8BAF13C1-B1FA-4CE8-A2F7-CBF1D43D0EE8}" srcOrd="0" destOrd="0" presId="urn:microsoft.com/office/officeart/2005/8/layout/hList7"/>
    <dgm:cxn modelId="{3F316879-2D0B-45D3-AAE8-5544805324E1}" type="presOf" srcId="{95E7DE6D-96AB-4C7C-9388-459AC4B7FF38}" destId="{7E4CCD93-03C5-4657-AE58-42512A0953E0}" srcOrd="0" destOrd="0" presId="urn:microsoft.com/office/officeart/2005/8/layout/hList7"/>
    <dgm:cxn modelId="{E3EA307D-37B0-44AE-AF38-2EEE24A952B4}" srcId="{17765006-8E5C-41D6-AED3-0626BDCC3435}" destId="{BC5717AD-C468-4E2A-AA25-2DC9D97A0BBC}" srcOrd="0" destOrd="0" parTransId="{EE6C1593-DE18-4F50-84B7-221A97B3B00D}" sibTransId="{BAF35BCE-2F3D-462D-A3E5-6EE04A4332B2}"/>
    <dgm:cxn modelId="{0BE2E77D-A56E-40C7-B04F-401629CDF5E0}" type="presOf" srcId="{95E7DE6D-96AB-4C7C-9388-459AC4B7FF38}" destId="{B8CCEC94-D407-4F1A-8FB3-410AF77EC6A3}" srcOrd="1" destOrd="0" presId="urn:microsoft.com/office/officeart/2005/8/layout/hList7"/>
    <dgm:cxn modelId="{C5F86299-E506-40C9-B672-34337D06F9DF}" type="presOf" srcId="{BAF35BCE-2F3D-462D-A3E5-6EE04A4332B2}" destId="{2EEEF2C9-C344-4C52-9294-98886927F99F}" srcOrd="0" destOrd="0" presId="urn:microsoft.com/office/officeart/2005/8/layout/hList7"/>
    <dgm:cxn modelId="{9204A2D5-344B-486B-BC77-1CE78A876995}" type="presOf" srcId="{D32CA5EB-092C-4592-AD53-64FF949C5EE7}" destId="{24A258F6-C447-4744-ADBC-6F5F38E4BD53}" srcOrd="0" destOrd="0" presId="urn:microsoft.com/office/officeart/2005/8/layout/hList7"/>
    <dgm:cxn modelId="{A65491DD-73DC-434B-A1AA-AE5200755D61}" type="presOf" srcId="{8780659C-3EEE-49FE-9697-691AB8F3755C}" destId="{4143C3A6-969F-4B97-A083-AE15EC758B89}" srcOrd="1" destOrd="0" presId="urn:microsoft.com/office/officeart/2005/8/layout/hList7"/>
    <dgm:cxn modelId="{CD8DBEE8-C19D-4C6F-83A1-DC6CCACC200C}" srcId="{17765006-8E5C-41D6-AED3-0626BDCC3435}" destId="{C055042A-79F3-4CE0-AF07-2FEE973BC0B3}" srcOrd="4" destOrd="0" parTransId="{CA75F129-4C5E-4298-BC81-28D6F0D20CD8}" sibTransId="{7B8ABC84-CE5A-4C7E-BA99-20B7C27C25EB}"/>
    <dgm:cxn modelId="{F1636FFF-B26D-412E-AB35-D86E23018018}" srcId="{17765006-8E5C-41D6-AED3-0626BDCC3435}" destId="{441E8CCD-A55E-4605-846C-67EFAE79B813}" srcOrd="1" destOrd="0" parTransId="{44EF173E-9773-4A94-A5F4-ECA6D6CFC8A5}" sibTransId="{290D6CF8-2039-46BE-AE35-32C06DEF4CC7}"/>
    <dgm:cxn modelId="{AE50FD45-D799-4F23-8808-376FDB7C8362}" type="presParOf" srcId="{33446CEC-0604-42E5-ADAA-690054843712}" destId="{9E041D2C-B1FF-4261-9DE7-08AAB0DEA9E9}" srcOrd="0" destOrd="0" presId="urn:microsoft.com/office/officeart/2005/8/layout/hList7"/>
    <dgm:cxn modelId="{20B8D2DC-8452-4F59-B603-8DB6F862D0A4}" type="presParOf" srcId="{33446CEC-0604-42E5-ADAA-690054843712}" destId="{03EC7A4D-1F2E-4068-AD87-3BCFCDC8581B}" srcOrd="1" destOrd="0" presId="urn:microsoft.com/office/officeart/2005/8/layout/hList7"/>
    <dgm:cxn modelId="{5C3A0ECF-BE42-4B76-9C22-9453E0C95326}" type="presParOf" srcId="{03EC7A4D-1F2E-4068-AD87-3BCFCDC8581B}" destId="{FDC407F5-A313-42B5-AFE0-C84A9FD17F76}" srcOrd="0" destOrd="0" presId="urn:microsoft.com/office/officeart/2005/8/layout/hList7"/>
    <dgm:cxn modelId="{522E277A-8D4B-4454-9419-D8368B02EBD8}" type="presParOf" srcId="{FDC407F5-A313-42B5-AFE0-C84A9FD17F76}" destId="{A9EAF9BD-1427-415A-BD50-3ED72D42DFCF}" srcOrd="0" destOrd="0" presId="urn:microsoft.com/office/officeart/2005/8/layout/hList7"/>
    <dgm:cxn modelId="{988646C4-04B2-42E1-8823-66960E3F7E38}" type="presParOf" srcId="{FDC407F5-A313-42B5-AFE0-C84A9FD17F76}" destId="{EC5BD1CE-C06D-406F-8ECA-BAF7A7CB24FB}" srcOrd="1" destOrd="0" presId="urn:microsoft.com/office/officeart/2005/8/layout/hList7"/>
    <dgm:cxn modelId="{12A3DA5B-4DE0-4E52-84CB-9A0AD642181F}" type="presParOf" srcId="{FDC407F5-A313-42B5-AFE0-C84A9FD17F76}" destId="{E85AA353-9F33-48E2-845A-8AE41B7475CE}" srcOrd="2" destOrd="0" presId="urn:microsoft.com/office/officeart/2005/8/layout/hList7"/>
    <dgm:cxn modelId="{197771EA-78E1-4293-8068-B3ED2D54EFC4}" type="presParOf" srcId="{FDC407F5-A313-42B5-AFE0-C84A9FD17F76}" destId="{298822AE-47C9-44FA-A7C7-C75CA90987D3}" srcOrd="3" destOrd="0" presId="urn:microsoft.com/office/officeart/2005/8/layout/hList7"/>
    <dgm:cxn modelId="{4246C8F3-2034-491F-A914-25813CCF8760}" type="presParOf" srcId="{03EC7A4D-1F2E-4068-AD87-3BCFCDC8581B}" destId="{2EEEF2C9-C344-4C52-9294-98886927F99F}" srcOrd="1" destOrd="0" presId="urn:microsoft.com/office/officeart/2005/8/layout/hList7"/>
    <dgm:cxn modelId="{6532F15B-A0DC-41FA-9022-1B03EB09F962}" type="presParOf" srcId="{03EC7A4D-1F2E-4068-AD87-3BCFCDC8581B}" destId="{C5575F3C-2F3F-4807-8A58-870A11B647D4}" srcOrd="2" destOrd="0" presId="urn:microsoft.com/office/officeart/2005/8/layout/hList7"/>
    <dgm:cxn modelId="{CCBC906E-2A22-4674-9836-C843EEE0049F}" type="presParOf" srcId="{C5575F3C-2F3F-4807-8A58-870A11B647D4}" destId="{12D07E67-A3C0-4071-A0F4-464A634346EF}" srcOrd="0" destOrd="0" presId="urn:microsoft.com/office/officeart/2005/8/layout/hList7"/>
    <dgm:cxn modelId="{0D1E1ECE-0089-4537-9A51-23F124A0CB7D}" type="presParOf" srcId="{C5575F3C-2F3F-4807-8A58-870A11B647D4}" destId="{5C3DAF0E-3F42-4078-B05D-8E36ECCAD599}" srcOrd="1" destOrd="0" presId="urn:microsoft.com/office/officeart/2005/8/layout/hList7"/>
    <dgm:cxn modelId="{ECD5D8F0-2DE3-4955-9C51-279843F6EBC4}" type="presParOf" srcId="{C5575F3C-2F3F-4807-8A58-870A11B647D4}" destId="{89844028-B82F-4248-A351-01E1EA310219}" srcOrd="2" destOrd="0" presId="urn:microsoft.com/office/officeart/2005/8/layout/hList7"/>
    <dgm:cxn modelId="{5E31D90C-BB9A-41DE-9CE7-43DABB9A856D}" type="presParOf" srcId="{C5575F3C-2F3F-4807-8A58-870A11B647D4}" destId="{03EB4528-A8D5-40CF-8585-5C72306AB593}" srcOrd="3" destOrd="0" presId="urn:microsoft.com/office/officeart/2005/8/layout/hList7"/>
    <dgm:cxn modelId="{1ED75D5A-1707-4F20-8147-921C66835234}" type="presParOf" srcId="{03EC7A4D-1F2E-4068-AD87-3BCFCDC8581B}" destId="{8BAF13C1-B1FA-4CE8-A2F7-CBF1D43D0EE8}" srcOrd="3" destOrd="0" presId="urn:microsoft.com/office/officeart/2005/8/layout/hList7"/>
    <dgm:cxn modelId="{E990935D-B1E5-4B11-BF4F-1ED92AB3908A}" type="presParOf" srcId="{03EC7A4D-1F2E-4068-AD87-3BCFCDC8581B}" destId="{721D8733-D93F-45EA-BFF2-CF2843EEDBEC}" srcOrd="4" destOrd="0" presId="urn:microsoft.com/office/officeart/2005/8/layout/hList7"/>
    <dgm:cxn modelId="{61144E78-BC57-4B1D-B9D3-6CA22AC9FC68}" type="presParOf" srcId="{721D8733-D93F-45EA-BFF2-CF2843EEDBEC}" destId="{62DE4270-0C00-484A-B54F-F16B6B31D701}" srcOrd="0" destOrd="0" presId="urn:microsoft.com/office/officeart/2005/8/layout/hList7"/>
    <dgm:cxn modelId="{68BA732F-37A5-4E77-996A-FC149AC7C57C}" type="presParOf" srcId="{721D8733-D93F-45EA-BFF2-CF2843EEDBEC}" destId="{4143C3A6-969F-4B97-A083-AE15EC758B89}" srcOrd="1" destOrd="0" presId="urn:microsoft.com/office/officeart/2005/8/layout/hList7"/>
    <dgm:cxn modelId="{2482C3B0-F8FD-43D7-A598-F7BF9F813EEC}" type="presParOf" srcId="{721D8733-D93F-45EA-BFF2-CF2843EEDBEC}" destId="{7998DB47-4AE7-4DCD-A031-731059042410}" srcOrd="2" destOrd="0" presId="urn:microsoft.com/office/officeart/2005/8/layout/hList7"/>
    <dgm:cxn modelId="{45D5453F-66C0-4622-829A-C2F1F82D276D}" type="presParOf" srcId="{721D8733-D93F-45EA-BFF2-CF2843EEDBEC}" destId="{BB43708F-B8A6-48C6-9245-8F85DAFCA24D}" srcOrd="3" destOrd="0" presId="urn:microsoft.com/office/officeart/2005/8/layout/hList7"/>
    <dgm:cxn modelId="{207EC763-4260-4F09-976D-80D9EF6475EF}" type="presParOf" srcId="{03EC7A4D-1F2E-4068-AD87-3BCFCDC8581B}" destId="{24A258F6-C447-4744-ADBC-6F5F38E4BD53}" srcOrd="5" destOrd="0" presId="urn:microsoft.com/office/officeart/2005/8/layout/hList7"/>
    <dgm:cxn modelId="{78E39117-FD10-4FEA-B7B2-53A9EDF59040}" type="presParOf" srcId="{03EC7A4D-1F2E-4068-AD87-3BCFCDC8581B}" destId="{2C1CB415-9D34-4EE8-8155-D392950686E3}" srcOrd="6" destOrd="0" presId="urn:microsoft.com/office/officeart/2005/8/layout/hList7"/>
    <dgm:cxn modelId="{99A29F78-4801-4F56-B3D6-91467DEC1097}" type="presParOf" srcId="{2C1CB415-9D34-4EE8-8155-D392950686E3}" destId="{7E4CCD93-03C5-4657-AE58-42512A0953E0}" srcOrd="0" destOrd="0" presId="urn:microsoft.com/office/officeart/2005/8/layout/hList7"/>
    <dgm:cxn modelId="{B8FA2175-85EA-40A6-9308-065DA0714626}" type="presParOf" srcId="{2C1CB415-9D34-4EE8-8155-D392950686E3}" destId="{B8CCEC94-D407-4F1A-8FB3-410AF77EC6A3}" srcOrd="1" destOrd="0" presId="urn:microsoft.com/office/officeart/2005/8/layout/hList7"/>
    <dgm:cxn modelId="{EB01BAE3-20DB-49B5-98B1-8004DE7D58FC}" type="presParOf" srcId="{2C1CB415-9D34-4EE8-8155-D392950686E3}" destId="{05724063-6E9E-4819-8F7A-5A3F356BDF87}" srcOrd="2" destOrd="0" presId="urn:microsoft.com/office/officeart/2005/8/layout/hList7"/>
    <dgm:cxn modelId="{0343AEAC-7CD0-440A-B9D2-649EE3B55FAB}" type="presParOf" srcId="{2C1CB415-9D34-4EE8-8155-D392950686E3}" destId="{A6B9F892-8AB4-41BE-AEB2-1EB9A1C01912}" srcOrd="3" destOrd="0" presId="urn:microsoft.com/office/officeart/2005/8/layout/hList7"/>
    <dgm:cxn modelId="{A315E733-841C-4ED9-A573-D2D9A5C4C2E0}" type="presParOf" srcId="{03EC7A4D-1F2E-4068-AD87-3BCFCDC8581B}" destId="{2489CB99-8114-406C-8FF5-9656B04F8F63}" srcOrd="7" destOrd="0" presId="urn:microsoft.com/office/officeart/2005/8/layout/hList7"/>
    <dgm:cxn modelId="{EADC3D21-1661-48DD-AE53-1DB23CD5B19F}" type="presParOf" srcId="{03EC7A4D-1F2E-4068-AD87-3BCFCDC8581B}" destId="{812BF005-C4C3-4354-83ED-95404F981E68}" srcOrd="8" destOrd="0" presId="urn:microsoft.com/office/officeart/2005/8/layout/hList7"/>
    <dgm:cxn modelId="{31AD4DD5-5F95-4464-AE53-0AD44210A2C7}" type="presParOf" srcId="{812BF005-C4C3-4354-83ED-95404F981E68}" destId="{AFBADCA9-6830-4C76-BD08-17693E578053}" srcOrd="0" destOrd="0" presId="urn:microsoft.com/office/officeart/2005/8/layout/hList7"/>
    <dgm:cxn modelId="{8394B225-D2AF-4651-8C1E-5E274CBFC056}" type="presParOf" srcId="{812BF005-C4C3-4354-83ED-95404F981E68}" destId="{00D67251-3AD8-48FA-BC1C-8820FE8BBB25}" srcOrd="1" destOrd="0" presId="urn:microsoft.com/office/officeart/2005/8/layout/hList7"/>
    <dgm:cxn modelId="{C8BBE77F-0EE2-4063-BD0B-D922875A362A}" type="presParOf" srcId="{812BF005-C4C3-4354-83ED-95404F981E68}" destId="{114C9DB9-4503-41C0-9834-87B49BB726DA}" srcOrd="2" destOrd="0" presId="urn:microsoft.com/office/officeart/2005/8/layout/hList7"/>
    <dgm:cxn modelId="{BAB85718-8209-4826-9A7E-D10BEAB5FEE1}" type="presParOf" srcId="{812BF005-C4C3-4354-83ED-95404F981E68}" destId="{E20A0B8A-51F9-4F3E-A60E-44F04BBAB5A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F9BD-1427-415A-BD50-3ED72D42DFCF}">
      <dsp:nvSpPr>
        <dsp:cNvPr id="0" name=""/>
        <dsp:cNvSpPr/>
      </dsp:nvSpPr>
      <dsp:spPr>
        <a:xfrm>
          <a:off x="0" y="0"/>
          <a:ext cx="2166689" cy="4351338"/>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Kunden først</a:t>
          </a:r>
        </a:p>
      </dsp:txBody>
      <dsp:txXfrm>
        <a:off x="0" y="1740535"/>
        <a:ext cx="2166689" cy="1740535"/>
      </dsp:txXfrm>
    </dsp:sp>
    <dsp:sp modelId="{298822AE-47C9-44FA-A7C7-C75CA90987D3}">
      <dsp:nvSpPr>
        <dsp:cNvPr id="0" name=""/>
        <dsp:cNvSpPr/>
      </dsp:nvSpPr>
      <dsp:spPr>
        <a:xfrm>
          <a:off x="358846" y="261080"/>
          <a:ext cx="1448995" cy="1448995"/>
        </a:xfrm>
        <a:prstGeom prst="ellipse">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07E67-A3C0-4071-A0F4-464A634346EF}">
      <dsp:nvSpPr>
        <dsp:cNvPr id="0" name=""/>
        <dsp:cNvSpPr/>
      </dsp:nvSpPr>
      <dsp:spPr>
        <a:xfrm>
          <a:off x="2231690" y="0"/>
          <a:ext cx="2166689" cy="435133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Økonomisk handlefrihet</a:t>
          </a:r>
        </a:p>
      </dsp:txBody>
      <dsp:txXfrm>
        <a:off x="2231690" y="1740535"/>
        <a:ext cx="2166689" cy="1740535"/>
      </dsp:txXfrm>
    </dsp:sp>
    <dsp:sp modelId="{03EB4528-A8D5-40CF-8585-5C72306AB593}">
      <dsp:nvSpPr>
        <dsp:cNvPr id="0" name=""/>
        <dsp:cNvSpPr/>
      </dsp:nvSpPr>
      <dsp:spPr>
        <a:xfrm>
          <a:off x="2590537" y="261080"/>
          <a:ext cx="1448995" cy="1448995"/>
        </a:xfrm>
        <a:prstGeom prst="ellipse">
          <a:avLst/>
        </a:prstGeom>
        <a:blipFill rotWithShape="1">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DE4270-0C00-484A-B54F-F16B6B31D701}">
      <dsp:nvSpPr>
        <dsp:cNvPr id="0" name=""/>
        <dsp:cNvSpPr/>
      </dsp:nvSpPr>
      <dsp:spPr>
        <a:xfrm>
          <a:off x="4463380" y="0"/>
          <a:ext cx="2166689" cy="435133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Kompetente ansatte</a:t>
          </a:r>
        </a:p>
      </dsp:txBody>
      <dsp:txXfrm>
        <a:off x="4463380" y="1740535"/>
        <a:ext cx="2166689" cy="1740535"/>
      </dsp:txXfrm>
    </dsp:sp>
    <dsp:sp modelId="{BB43708F-B8A6-48C6-9245-8F85DAFCA24D}">
      <dsp:nvSpPr>
        <dsp:cNvPr id="0" name=""/>
        <dsp:cNvSpPr/>
      </dsp:nvSpPr>
      <dsp:spPr>
        <a:xfrm>
          <a:off x="4822227" y="261080"/>
          <a:ext cx="1448995" cy="1448995"/>
        </a:xfrm>
        <a:prstGeom prst="ellipse">
          <a:avLst/>
        </a:prstGeom>
        <a:blipFill rotWithShape="1">
          <a:blip xmlns:r="http://schemas.openxmlformats.org/officeDocument/2006/relationships" r:embed="rId3"/>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4CCD93-03C5-4657-AE58-42512A0953E0}">
      <dsp:nvSpPr>
        <dsp:cNvPr id="0" name=""/>
        <dsp:cNvSpPr/>
      </dsp:nvSpPr>
      <dsp:spPr>
        <a:xfrm>
          <a:off x="6695070" y="0"/>
          <a:ext cx="2166689" cy="4351338"/>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a:t>Engasjerte medeiere</a:t>
          </a:r>
        </a:p>
      </dsp:txBody>
      <dsp:txXfrm>
        <a:off x="6695070" y="1740535"/>
        <a:ext cx="2166689" cy="1740535"/>
      </dsp:txXfrm>
    </dsp:sp>
    <dsp:sp modelId="{A6B9F892-8AB4-41BE-AEB2-1EB9A1C01912}">
      <dsp:nvSpPr>
        <dsp:cNvPr id="0" name=""/>
        <dsp:cNvSpPr/>
      </dsp:nvSpPr>
      <dsp:spPr>
        <a:xfrm>
          <a:off x="7053917" y="261080"/>
          <a:ext cx="1448995" cy="1448995"/>
        </a:xfrm>
        <a:prstGeom prst="ellipse">
          <a:avLst/>
        </a:prstGeom>
        <a:blipFill rotWithShape="1">
          <a:blip xmlns:r="http://schemas.openxmlformats.org/officeDocument/2006/relationships" r:embed="rId4"/>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ADCA9-6830-4C76-BD08-17693E578053}">
      <dsp:nvSpPr>
        <dsp:cNvPr id="0" name=""/>
        <dsp:cNvSpPr/>
      </dsp:nvSpPr>
      <dsp:spPr>
        <a:xfrm>
          <a:off x="8926760" y="0"/>
          <a:ext cx="2166689" cy="4351338"/>
        </a:xfrm>
        <a:prstGeom prst="roundRect">
          <a:avLst>
            <a:gd name="adj" fmla="val 10000"/>
          </a:avLst>
        </a:prstGeom>
        <a:solidFill>
          <a:srgbClr val="CC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kern="1200" dirty="0"/>
            <a:t>Sterkt omdømme</a:t>
          </a:r>
        </a:p>
      </dsp:txBody>
      <dsp:txXfrm>
        <a:off x="8926760" y="1740535"/>
        <a:ext cx="2166689" cy="1740535"/>
      </dsp:txXfrm>
    </dsp:sp>
    <dsp:sp modelId="{E20A0B8A-51F9-4F3E-A60E-44F04BBAB5A4}">
      <dsp:nvSpPr>
        <dsp:cNvPr id="0" name=""/>
        <dsp:cNvSpPr/>
      </dsp:nvSpPr>
      <dsp:spPr>
        <a:xfrm>
          <a:off x="9285607" y="261080"/>
          <a:ext cx="1448995" cy="1448995"/>
        </a:xfrm>
        <a:prstGeom prst="ellipse">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41D2C-B1FF-4261-9DE7-08AAB0DEA9E9}">
      <dsp:nvSpPr>
        <dsp:cNvPr id="0" name=""/>
        <dsp:cNvSpPr/>
      </dsp:nvSpPr>
      <dsp:spPr>
        <a:xfrm>
          <a:off x="543858" y="3348056"/>
          <a:ext cx="10205974"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F6F1E6"/>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chemeClr val="bg1"/>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1"/>
          </a:xfrm>
          <a:prstGeom prst="rect">
            <a:avLst/>
          </a:prstGeom>
        </p:spPr>
      </p:pic>
    </p:spTree>
    <p:extLst>
      <p:ext uri="{BB962C8B-B14F-4D97-AF65-F5344CB8AC3E}">
        <p14:creationId xmlns:p14="http://schemas.microsoft.com/office/powerpoint/2010/main" val="39629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362781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56762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orans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6" name="Rectangle 5">
            <a:extLst>
              <a:ext uri="{FF2B5EF4-FFF2-40B4-BE49-F238E27FC236}">
                <a16:creationId xmlns:a16="http://schemas.microsoft.com/office/drawing/2014/main" id="{B56CEC37-C034-9B4B-9CF5-5A83D21EEC1E}"/>
              </a:ext>
            </a:extLst>
          </p:cNvPr>
          <p:cNvSpPr/>
          <p:nvPr userDrawn="1"/>
        </p:nvSpPr>
        <p:spPr>
          <a:xfrm>
            <a:off x="0" y="0"/>
            <a:ext cx="5065240" cy="6858000"/>
          </a:xfrm>
          <a:prstGeom prst="rect">
            <a:avLst/>
          </a:prstGeom>
          <a:solidFill>
            <a:srgbClr val="E7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9" name="Bilde 9">
            <a:extLst>
              <a:ext uri="{FF2B5EF4-FFF2-40B4-BE49-F238E27FC236}">
                <a16:creationId xmlns:a16="http://schemas.microsoft.com/office/drawing/2014/main" id="{2ACDCD95-A8E1-0549-8A30-F69CD5AEAE9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390578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grøn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17F582F3-9F31-1D4E-AF12-07EB53F54C13}"/>
              </a:ext>
            </a:extLst>
          </p:cNvPr>
          <p:cNvSpPr/>
          <p:nvPr userDrawn="1"/>
        </p:nvSpPr>
        <p:spPr>
          <a:xfrm>
            <a:off x="0" y="-1"/>
            <a:ext cx="5065240" cy="6857999"/>
          </a:xfrm>
          <a:prstGeom prst="rect">
            <a:avLst/>
          </a:prstGeom>
          <a:solidFill>
            <a:srgbClr val="47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0" name="Bilde 9">
            <a:extLst>
              <a:ext uri="{FF2B5EF4-FFF2-40B4-BE49-F238E27FC236}">
                <a16:creationId xmlns:a16="http://schemas.microsoft.com/office/drawing/2014/main" id="{904C679D-611F-2041-A214-1C267768CA8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60051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g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4"/>
            <a:ext cx="12192000" cy="6858004"/>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10" name="Rectangle 9">
            <a:extLst>
              <a:ext uri="{FF2B5EF4-FFF2-40B4-BE49-F238E27FC236}">
                <a16:creationId xmlns:a16="http://schemas.microsoft.com/office/drawing/2014/main" id="{2293EBA3-25F2-BB49-B2F3-A515E6612ACD}"/>
              </a:ext>
            </a:extLst>
          </p:cNvPr>
          <p:cNvSpPr/>
          <p:nvPr userDrawn="1"/>
        </p:nvSpPr>
        <p:spPr>
          <a:xfrm>
            <a:off x="0" y="-4"/>
            <a:ext cx="5065240" cy="6858003"/>
          </a:xfrm>
          <a:prstGeom prst="rect">
            <a:avLst/>
          </a:prstGeom>
          <a:solidFill>
            <a:srgbClr val="FD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675798"/>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20369"/>
            <a:ext cx="4201046" cy="1584325"/>
          </a:xfrm>
          <a:prstGeom prst="rect">
            <a:avLst/>
          </a:prstGeom>
        </p:spPr>
        <p:txBody>
          <a:bodyPr anchor="b">
            <a:normAutofit/>
          </a:bodyPr>
          <a:lstStyle>
            <a:lvl1pPr marL="0" indent="0">
              <a:lnSpc>
                <a:spcPct val="90000"/>
              </a:lnSpc>
              <a:buNone/>
              <a:defRPr sz="4400" b="1" i="0">
                <a:solidFill>
                  <a:srgbClr val="42424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9" name="Bilde 9">
            <a:extLst>
              <a:ext uri="{FF2B5EF4-FFF2-40B4-BE49-F238E27FC236}">
                <a16:creationId xmlns:a16="http://schemas.microsoft.com/office/drawing/2014/main" id="{41D13A64-11F2-D546-A48F-60E25B4E188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30" y="540580"/>
            <a:ext cx="1106471" cy="514638"/>
          </a:xfrm>
          <a:prstGeom prst="rect">
            <a:avLst/>
          </a:prstGeom>
        </p:spPr>
      </p:pic>
    </p:spTree>
    <p:extLst>
      <p:ext uri="{BB962C8B-B14F-4D97-AF65-F5344CB8AC3E}">
        <p14:creationId xmlns:p14="http://schemas.microsoft.com/office/powerpoint/2010/main" val="248899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bru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EBFC289D-25E5-9D47-BD2C-2B1EFAAC2916}"/>
              </a:ext>
            </a:extLst>
          </p:cNvPr>
          <p:cNvSpPr/>
          <p:nvPr userDrawn="1"/>
        </p:nvSpPr>
        <p:spPr>
          <a:xfrm>
            <a:off x="0" y="-6"/>
            <a:ext cx="5065240" cy="6858005"/>
          </a:xfrm>
          <a:prstGeom prst="rect">
            <a:avLst/>
          </a:prstGeom>
          <a:solidFill>
            <a:srgbClr val="62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Autofit/>
          </a:bodyPr>
          <a:lstStyle>
            <a:lvl1pPr>
              <a:defRPr sz="4000">
                <a:solidFill>
                  <a:srgbClr val="424242"/>
                </a:solidFill>
                <a:latin typeface="+mj-lt"/>
              </a:defRPr>
            </a:lvl1pPr>
          </a:lstStyle>
          <a:p>
            <a:r>
              <a:rPr lang="nb-NO" dirty="0" err="1"/>
              <a:t>Click</a:t>
            </a:r>
            <a:r>
              <a:rPr lang="nb-NO" dirty="0"/>
              <a:t> to </a:t>
            </a:r>
            <a:r>
              <a:rPr lang="nb-NO" dirty="0" err="1"/>
              <a:t>edit</a:t>
            </a:r>
            <a:r>
              <a:rPr lang="nb-NO" dirty="0"/>
              <a:t> Master </a:t>
            </a:r>
            <a:r>
              <a:rPr lang="nb-NO" dirty="0" err="1"/>
              <a:t>text</a:t>
            </a:r>
            <a:r>
              <a:rPr lang="nb-NO" dirty="0"/>
              <a:t> styles</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7" name="Text Placeholder 18">
            <a:extLst>
              <a:ext uri="{FF2B5EF4-FFF2-40B4-BE49-F238E27FC236}">
                <a16:creationId xmlns:a16="http://schemas.microsoft.com/office/drawing/2014/main" id="{36DA9502-C5DA-D348-9D78-D2FA8C5A67E7}"/>
              </a:ext>
            </a:extLst>
          </p:cNvPr>
          <p:cNvSpPr>
            <a:spLocks noGrp="1"/>
          </p:cNvSpPr>
          <p:nvPr>
            <p:ph type="body" sz="quarter" idx="12" hasCustomPrompt="1"/>
          </p:nvPr>
        </p:nvSpPr>
        <p:spPr>
          <a:xfrm>
            <a:off x="504056" y="48330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0" name="Bilde 9">
            <a:extLst>
              <a:ext uri="{FF2B5EF4-FFF2-40B4-BE49-F238E27FC236}">
                <a16:creationId xmlns:a16="http://schemas.microsoft.com/office/drawing/2014/main" id="{AE9F34C4-A5D6-6B4B-86CB-32EC2495513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07070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723508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82828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rund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06473" cy="514639"/>
          </a:xfrm>
          <a:prstGeom prst="rect">
            <a:avLst/>
          </a:prstGeom>
        </p:spPr>
      </p:pic>
      <p:sp>
        <p:nvSpPr>
          <p:cNvPr id="10" name="Picture Placeholder 9">
            <a:extLst>
              <a:ext uri="{FF2B5EF4-FFF2-40B4-BE49-F238E27FC236}">
                <a16:creationId xmlns:a16="http://schemas.microsoft.com/office/drawing/2014/main" id="{C6BFE14A-A047-6545-9CBC-AA76E4469329}"/>
              </a:ext>
            </a:extLst>
          </p:cNvPr>
          <p:cNvSpPr>
            <a:spLocks noGrp="1"/>
          </p:cNvSpPr>
          <p:nvPr>
            <p:ph type="pic" sz="quarter" idx="10"/>
          </p:nvPr>
        </p:nvSpPr>
        <p:spPr>
          <a:xfrm>
            <a:off x="3499338" y="855007"/>
            <a:ext cx="5193323" cy="5147985"/>
          </a:xfrm>
          <a:prstGeom prst="ellipse">
            <a:avLst/>
          </a:prstGeom>
        </p:spPr>
        <p:txBody>
          <a:bodyPr/>
          <a:lstStyle/>
          <a:p>
            <a:r>
              <a:rPr lang="nb-NO"/>
              <a:t>Klikk på ikonet for å legge til et bilde</a:t>
            </a:r>
            <a:endParaRPr lang="en-NO"/>
          </a:p>
        </p:txBody>
      </p:sp>
    </p:spTree>
    <p:extLst>
      <p:ext uri="{BB962C8B-B14F-4D97-AF65-F5344CB8AC3E}">
        <p14:creationId xmlns:p14="http://schemas.microsoft.com/office/powerpoint/2010/main" val="1462539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69949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04487E"/>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rgbClr val="04487E"/>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0"/>
          </a:xfrm>
          <a:prstGeom prst="rect">
            <a:avLst/>
          </a:prstGeom>
        </p:spPr>
      </p:pic>
    </p:spTree>
    <p:extLst>
      <p:ext uri="{BB962C8B-B14F-4D97-AF65-F5344CB8AC3E}">
        <p14:creationId xmlns:p14="http://schemas.microsoft.com/office/powerpoint/2010/main" val="4049630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97254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1442816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a:t>Tittel</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98206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nb-NO"/>
              <a:t>Klikk for å redigere tekststiler i malen</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nb-NO"/>
              <a:t>Klikk for å redigere tittelstil</a:t>
            </a:r>
            <a:endParaRPr lang="nb-NO" dirty="0"/>
          </a:p>
        </p:txBody>
      </p:sp>
    </p:spTree>
    <p:extLst>
      <p:ext uri="{BB962C8B-B14F-4D97-AF65-F5344CB8AC3E}">
        <p14:creationId xmlns:p14="http://schemas.microsoft.com/office/powerpoint/2010/main" val="45168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279219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42867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029630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2255983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rund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06473" cy="514639"/>
          </a:xfrm>
          <a:prstGeom prst="rect">
            <a:avLst/>
          </a:prstGeom>
        </p:spPr>
      </p:pic>
      <p:sp>
        <p:nvSpPr>
          <p:cNvPr id="10" name="Picture Placeholder 9">
            <a:extLst>
              <a:ext uri="{FF2B5EF4-FFF2-40B4-BE49-F238E27FC236}">
                <a16:creationId xmlns:a16="http://schemas.microsoft.com/office/drawing/2014/main" id="{C6BFE14A-A047-6545-9CBC-AA76E4469329}"/>
              </a:ext>
            </a:extLst>
          </p:cNvPr>
          <p:cNvSpPr>
            <a:spLocks noGrp="1"/>
          </p:cNvSpPr>
          <p:nvPr>
            <p:ph type="pic" sz="quarter" idx="10"/>
          </p:nvPr>
        </p:nvSpPr>
        <p:spPr>
          <a:xfrm>
            <a:off x="3499338" y="855007"/>
            <a:ext cx="5193323" cy="5147985"/>
          </a:xfrm>
          <a:prstGeom prst="ellipse">
            <a:avLst/>
          </a:prstGeom>
        </p:spPr>
        <p:txBody>
          <a:bodyPr/>
          <a:lstStyle/>
          <a:p>
            <a:r>
              <a:rPr lang="en-GB"/>
              <a:t>Click icon to add picture</a:t>
            </a:r>
            <a:endParaRPr lang="en-NO"/>
          </a:p>
        </p:txBody>
      </p:sp>
    </p:spTree>
    <p:extLst>
      <p:ext uri="{BB962C8B-B14F-4D97-AF65-F5344CB8AC3E}">
        <p14:creationId xmlns:p14="http://schemas.microsoft.com/office/powerpoint/2010/main" val="3140203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en-GB"/>
              <a:t>Click to edit Master title style</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80815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tel tekst">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1357890"/>
            <a:ext cx="9144000" cy="2387600"/>
          </a:xfrm>
        </p:spPr>
        <p:txBody>
          <a:bodyPr anchor="b"/>
          <a:lstStyle>
            <a:lvl1pPr algn="ctr">
              <a:defRPr sz="5000" b="1" i="0">
                <a:solidFill>
                  <a:srgbClr val="04487E"/>
                </a:solidFill>
                <a:latin typeface="+mj-lt"/>
                <a:ea typeface="Helvetica Neue" panose="02000503000000020004" pitchFamily="2" charset="0"/>
                <a:cs typeface="Helvetica Neue" panose="02000503000000020004" pitchFamily="2" charset="0"/>
              </a:defRPr>
            </a:lvl1pPr>
          </a:lstStyle>
          <a:p>
            <a:r>
              <a:rPr lang="nb-NO" dirty="0"/>
              <a:t>Tittel</a:t>
            </a:r>
          </a:p>
        </p:txBody>
      </p:sp>
      <p:sp>
        <p:nvSpPr>
          <p:cNvPr id="3" name="Undertittel 2">
            <a:extLst>
              <a:ext uri="{FF2B5EF4-FFF2-40B4-BE49-F238E27FC236}">
                <a16:creationId xmlns:a16="http://schemas.microsoft.com/office/drawing/2014/main" id="{06986E3E-3911-C246-8227-F1F77461D69A}"/>
              </a:ext>
            </a:extLst>
          </p:cNvPr>
          <p:cNvSpPr>
            <a:spLocks noGrp="1"/>
          </p:cNvSpPr>
          <p:nvPr>
            <p:ph type="subTitle" idx="1" hasCustomPrompt="1"/>
          </p:nvPr>
        </p:nvSpPr>
        <p:spPr>
          <a:xfrm>
            <a:off x="3016577" y="4017403"/>
            <a:ext cx="6158845" cy="1655762"/>
          </a:xfrm>
        </p:spPr>
        <p:txBody>
          <a:bodyPr/>
          <a:lstStyle>
            <a:lvl1pPr marL="0" indent="0" algn="ctr">
              <a:buNone/>
              <a:defRPr sz="2000" b="0" i="0">
                <a:solidFill>
                  <a:srgbClr val="04487E"/>
                </a:solidFill>
                <a:latin typeface="+mn-lt"/>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635288"/>
            <a:ext cx="1136857" cy="528770"/>
          </a:xfrm>
          <a:prstGeom prst="rect">
            <a:avLst/>
          </a:prstGeom>
        </p:spPr>
      </p:pic>
    </p:spTree>
    <p:extLst>
      <p:ext uri="{BB962C8B-B14F-4D97-AF65-F5344CB8AC3E}">
        <p14:creationId xmlns:p14="http://schemas.microsoft.com/office/powerpoint/2010/main" val="1286263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193834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311148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err="1"/>
              <a:t>Click</a:t>
            </a:r>
            <a:r>
              <a:rPr lang="nb-NO" dirty="0"/>
              <a:t> to </a:t>
            </a:r>
            <a:r>
              <a:rPr lang="nb-NO" dirty="0" err="1"/>
              <a:t>edit</a:t>
            </a:r>
            <a:r>
              <a:rPr lang="nb-NO" dirty="0"/>
              <a:t> master style</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4220151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a:t>Click to edit Master text styles</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245590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 content 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7D756D-2099-A44A-838F-CDD66E56E730}"/>
              </a:ext>
            </a:extLst>
          </p:cNvPr>
          <p:cNvSpPr>
            <a:spLocks noGrp="1"/>
          </p:cNvSpPr>
          <p:nvPr>
            <p:ph type="dt" sz="half" idx="10"/>
          </p:nvPr>
        </p:nvSpPr>
        <p:spPr/>
        <p:txBody>
          <a:bodyPr/>
          <a:lstStyle/>
          <a:p>
            <a:fld id="{6687673A-F02C-AF4F-8E3C-674DE4778025}" type="datetime1">
              <a:rPr lang="nb-NO" smtClean="0"/>
              <a:t>14.06.2022</a:t>
            </a:fld>
            <a:endParaRPr lang="nb-NO"/>
          </a:p>
        </p:txBody>
      </p:sp>
      <p:pic>
        <p:nvPicPr>
          <p:cNvPr id="9" name="Picture 5">
            <a:extLst>
              <a:ext uri="{FF2B5EF4-FFF2-40B4-BE49-F238E27FC236}">
                <a16:creationId xmlns:a16="http://schemas.microsoft.com/office/drawing/2014/main" id="{2943858E-FB19-B949-96AA-3190E5D564BA}"/>
              </a:ext>
            </a:extLst>
          </p:cNvPr>
          <p:cNvPicPr>
            <a:picLocks noChangeAspect="1"/>
          </p:cNvPicPr>
          <p:nvPr userDrawn="1"/>
        </p:nvPicPr>
        <p:blipFill>
          <a:blip r:embed="rId2"/>
          <a:stretch>
            <a:fillRect/>
          </a:stretch>
        </p:blipFill>
        <p:spPr>
          <a:xfrm>
            <a:off x="10898658" y="6440567"/>
            <a:ext cx="744333" cy="211863"/>
          </a:xfrm>
          <a:prstGeom prst="rect">
            <a:avLst/>
          </a:prstGeom>
        </p:spPr>
      </p:pic>
      <p:sp>
        <p:nvSpPr>
          <p:cNvPr id="2" name="Tittel 1">
            <a:extLst>
              <a:ext uri="{FF2B5EF4-FFF2-40B4-BE49-F238E27FC236}">
                <a16:creationId xmlns:a16="http://schemas.microsoft.com/office/drawing/2014/main" id="{4F89B944-4246-F740-B530-D92E8B2D4DE2}"/>
              </a:ext>
            </a:extLst>
          </p:cNvPr>
          <p:cNvSpPr>
            <a:spLocks noGrp="1"/>
          </p:cNvSpPr>
          <p:nvPr>
            <p:ph type="title"/>
          </p:nvPr>
        </p:nvSpPr>
        <p:spPr/>
        <p:txBody>
          <a:bodyPr/>
          <a:lstStyle/>
          <a:p>
            <a:r>
              <a:rPr lang="nb-NO"/>
              <a:t>Klikk for å redigere tittelstil</a:t>
            </a:r>
          </a:p>
        </p:txBody>
      </p:sp>
      <p:sp>
        <p:nvSpPr>
          <p:cNvPr id="8" name="Plassholder for innhold 5">
            <a:extLst>
              <a:ext uri="{FF2B5EF4-FFF2-40B4-BE49-F238E27FC236}">
                <a16:creationId xmlns:a16="http://schemas.microsoft.com/office/drawing/2014/main" id="{8B89D76B-8396-DF41-8BF7-0DE1B1ED2CB1}"/>
              </a:ext>
            </a:extLst>
          </p:cNvPr>
          <p:cNvSpPr>
            <a:spLocks noGrp="1"/>
          </p:cNvSpPr>
          <p:nvPr>
            <p:ph sz="quarter" idx="11"/>
          </p:nvPr>
        </p:nvSpPr>
        <p:spPr>
          <a:xfrm>
            <a:off x="549007" y="1825625"/>
            <a:ext cx="11093984" cy="4351338"/>
          </a:xfrm>
        </p:spPr>
        <p:txBody>
          <a:bodyPr/>
          <a:lstStyle>
            <a:lvl1pPr marL="0" indent="0">
              <a:buFont typeface="Arial" panose="020B0604020202020204" pitchFamily="34" charse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8318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 oransj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353608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Rectangle 8">
            <a:extLst>
              <a:ext uri="{FF2B5EF4-FFF2-40B4-BE49-F238E27FC236}">
                <a16:creationId xmlns:a16="http://schemas.microsoft.com/office/drawing/2014/main" id="{5BD54BB5-1D7F-D143-9FC4-65CBB647CA96}"/>
              </a:ext>
            </a:extLst>
          </p:cNvPr>
          <p:cNvSpPr/>
          <p:nvPr userDrawn="1"/>
        </p:nvSpPr>
        <p:spPr>
          <a:xfrm>
            <a:off x="0" y="0"/>
            <a:ext cx="5065240" cy="6858000"/>
          </a:xfrm>
          <a:prstGeom prst="rect">
            <a:avLst/>
          </a:prstGeom>
          <a:solidFill>
            <a:srgbClr val="E7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18">
            <a:extLst>
              <a:ext uri="{FF2B5EF4-FFF2-40B4-BE49-F238E27FC236}">
                <a16:creationId xmlns:a16="http://schemas.microsoft.com/office/drawing/2014/main" id="{B243797C-1CB2-F945-AD8F-101E7D99A290}"/>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1" name="Bilde 9">
            <a:extLst>
              <a:ext uri="{FF2B5EF4-FFF2-40B4-BE49-F238E27FC236}">
                <a16:creationId xmlns:a16="http://schemas.microsoft.com/office/drawing/2014/main" id="{761113A4-CC51-2F4F-8943-569CC529292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2801821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 grøn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5732585" y="1728896"/>
            <a:ext cx="5237018" cy="353608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Rectangle 9">
            <a:extLst>
              <a:ext uri="{FF2B5EF4-FFF2-40B4-BE49-F238E27FC236}">
                <a16:creationId xmlns:a16="http://schemas.microsoft.com/office/drawing/2014/main" id="{795FE2F7-6F2F-3540-AD51-85FB047DF241}"/>
              </a:ext>
            </a:extLst>
          </p:cNvPr>
          <p:cNvSpPr/>
          <p:nvPr userDrawn="1"/>
        </p:nvSpPr>
        <p:spPr>
          <a:xfrm>
            <a:off x="0" y="-1"/>
            <a:ext cx="5065240" cy="6857999"/>
          </a:xfrm>
          <a:prstGeom prst="rect">
            <a:avLst/>
          </a:prstGeom>
          <a:solidFill>
            <a:srgbClr val="47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 Placeholder 18">
            <a:extLst>
              <a:ext uri="{FF2B5EF4-FFF2-40B4-BE49-F238E27FC236}">
                <a16:creationId xmlns:a16="http://schemas.microsoft.com/office/drawing/2014/main" id="{526C34B2-99BF-2341-970A-0A5211DA7095}"/>
              </a:ext>
            </a:extLst>
          </p:cNvPr>
          <p:cNvSpPr>
            <a:spLocks noGrp="1"/>
          </p:cNvSpPr>
          <p:nvPr>
            <p:ph type="body" sz="quarter" idx="12" hasCustomPrompt="1"/>
          </p:nvPr>
        </p:nvSpPr>
        <p:spPr>
          <a:xfrm>
            <a:off x="504056" y="48076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2" name="Bilde 9">
            <a:extLst>
              <a:ext uri="{FF2B5EF4-FFF2-40B4-BE49-F238E27FC236}">
                <a16:creationId xmlns:a16="http://schemas.microsoft.com/office/drawing/2014/main" id="{2078F2A2-5CEA-C845-BD50-9B2CDE21C39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312311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 g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9" name="Rectangle 8">
            <a:extLst>
              <a:ext uri="{FF2B5EF4-FFF2-40B4-BE49-F238E27FC236}">
                <a16:creationId xmlns:a16="http://schemas.microsoft.com/office/drawing/2014/main" id="{909F6586-989E-7249-912E-C3E1F8E36E47}"/>
              </a:ext>
            </a:extLst>
          </p:cNvPr>
          <p:cNvSpPr/>
          <p:nvPr userDrawn="1"/>
        </p:nvSpPr>
        <p:spPr>
          <a:xfrm>
            <a:off x="0" y="-4"/>
            <a:ext cx="5065240" cy="6858003"/>
          </a:xfrm>
          <a:prstGeom prst="rect">
            <a:avLst/>
          </a:prstGeom>
          <a:solidFill>
            <a:srgbClr val="FDC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ittel 1">
            <a:extLst>
              <a:ext uri="{FF2B5EF4-FFF2-40B4-BE49-F238E27FC236}">
                <a16:creationId xmlns:a16="http://schemas.microsoft.com/office/drawing/2014/main" id="{2687BF8C-853B-C548-8B13-7789595254FD}"/>
              </a:ext>
            </a:extLst>
          </p:cNvPr>
          <p:cNvSpPr>
            <a:spLocks noGrp="1"/>
          </p:cNvSpPr>
          <p:nvPr>
            <p:ph type="title" hasCustomPrompt="1"/>
          </p:nvPr>
        </p:nvSpPr>
        <p:spPr>
          <a:xfrm>
            <a:off x="5732585" y="540580"/>
            <a:ext cx="5237018" cy="1053379"/>
          </a:xfrm>
        </p:spPr>
        <p:txBody>
          <a:bodyPr anchor="ctr">
            <a:normAutofit/>
          </a:bodyPr>
          <a:lstStyle>
            <a:lvl1pPr>
              <a:defRPr sz="4000">
                <a:solidFill>
                  <a:srgbClr val="424242"/>
                </a:solidFill>
                <a:latin typeface="+mj-lt"/>
              </a:defRPr>
            </a:lvl1pPr>
          </a:lstStyle>
          <a:p>
            <a:r>
              <a:rPr lang="nb-NO" dirty="0"/>
              <a:t>Tittel</a:t>
            </a:r>
          </a:p>
        </p:txBody>
      </p:sp>
      <p:sp>
        <p:nvSpPr>
          <p:cNvPr id="12" name="Plassholder for tekst 3">
            <a:extLst>
              <a:ext uri="{FF2B5EF4-FFF2-40B4-BE49-F238E27FC236}">
                <a16:creationId xmlns:a16="http://schemas.microsoft.com/office/drawing/2014/main" id="{D5BFBE66-CF98-3245-9D55-1CD75DFE087C}"/>
              </a:ext>
            </a:extLst>
          </p:cNvPr>
          <p:cNvSpPr>
            <a:spLocks noGrp="1"/>
          </p:cNvSpPr>
          <p:nvPr>
            <p:ph type="body" sz="half" idx="2"/>
          </p:nvPr>
        </p:nvSpPr>
        <p:spPr>
          <a:xfrm>
            <a:off x="5732585" y="1728896"/>
            <a:ext cx="5237018" cy="4675798"/>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3" name="Text Placeholder 18">
            <a:extLst>
              <a:ext uri="{FF2B5EF4-FFF2-40B4-BE49-F238E27FC236}">
                <a16:creationId xmlns:a16="http://schemas.microsoft.com/office/drawing/2014/main" id="{623343C7-B8A0-A748-90B0-D1FDED33C05F}"/>
              </a:ext>
            </a:extLst>
          </p:cNvPr>
          <p:cNvSpPr>
            <a:spLocks noGrp="1"/>
          </p:cNvSpPr>
          <p:nvPr>
            <p:ph type="body" sz="quarter" idx="12" hasCustomPrompt="1"/>
          </p:nvPr>
        </p:nvSpPr>
        <p:spPr>
          <a:xfrm>
            <a:off x="504056" y="4820369"/>
            <a:ext cx="4201046" cy="1584325"/>
          </a:xfrm>
          <a:prstGeom prst="rect">
            <a:avLst/>
          </a:prstGeom>
        </p:spPr>
        <p:txBody>
          <a:bodyPr anchor="b">
            <a:normAutofit/>
          </a:bodyPr>
          <a:lstStyle>
            <a:lvl1pPr marL="0" indent="0">
              <a:lnSpc>
                <a:spcPct val="90000"/>
              </a:lnSpc>
              <a:buNone/>
              <a:defRPr sz="4400" b="1" i="0">
                <a:solidFill>
                  <a:srgbClr val="42424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4" name="Bilde 9">
            <a:extLst>
              <a:ext uri="{FF2B5EF4-FFF2-40B4-BE49-F238E27FC236}">
                <a16:creationId xmlns:a16="http://schemas.microsoft.com/office/drawing/2014/main" id="{009AE37C-E41C-4D49-AD03-7F51C0C701C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30" y="540580"/>
            <a:ext cx="1106471" cy="514638"/>
          </a:xfrm>
          <a:prstGeom prst="rect">
            <a:avLst/>
          </a:prstGeom>
        </p:spPr>
      </p:pic>
    </p:spTree>
    <p:extLst>
      <p:ext uri="{BB962C8B-B14F-4D97-AF65-F5344CB8AC3E}">
        <p14:creationId xmlns:p14="http://schemas.microsoft.com/office/powerpoint/2010/main" val="31225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 bru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2A5FB-2DCD-BE43-B74A-EDDF18F69A0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dirty="0"/>
              <a:t>v</a:t>
            </a:r>
          </a:p>
        </p:txBody>
      </p:sp>
      <p:sp>
        <p:nvSpPr>
          <p:cNvPr id="10" name="Rectangle 9">
            <a:extLst>
              <a:ext uri="{FF2B5EF4-FFF2-40B4-BE49-F238E27FC236}">
                <a16:creationId xmlns:a16="http://schemas.microsoft.com/office/drawing/2014/main" id="{8497B3D9-629C-F948-B2C0-90FD09E8D4A0}"/>
              </a:ext>
            </a:extLst>
          </p:cNvPr>
          <p:cNvSpPr/>
          <p:nvPr userDrawn="1"/>
        </p:nvSpPr>
        <p:spPr>
          <a:xfrm>
            <a:off x="0" y="-6"/>
            <a:ext cx="5065240" cy="6858005"/>
          </a:xfrm>
          <a:prstGeom prst="rect">
            <a:avLst/>
          </a:prstGeom>
          <a:solidFill>
            <a:srgbClr val="624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ittel 1">
            <a:extLst>
              <a:ext uri="{FF2B5EF4-FFF2-40B4-BE49-F238E27FC236}">
                <a16:creationId xmlns:a16="http://schemas.microsoft.com/office/drawing/2014/main" id="{3C976B0C-F479-1B40-BCA6-CDD235C29002}"/>
              </a:ext>
            </a:extLst>
          </p:cNvPr>
          <p:cNvSpPr>
            <a:spLocks noGrp="1"/>
          </p:cNvSpPr>
          <p:nvPr>
            <p:ph type="title" hasCustomPrompt="1"/>
          </p:nvPr>
        </p:nvSpPr>
        <p:spPr>
          <a:xfrm>
            <a:off x="5732585" y="540580"/>
            <a:ext cx="5237018" cy="1053379"/>
          </a:xfrm>
        </p:spPr>
        <p:txBody>
          <a:bodyPr anchor="ctr"/>
          <a:lstStyle>
            <a:lvl1pPr>
              <a:defRPr sz="3000">
                <a:solidFill>
                  <a:srgbClr val="424242"/>
                </a:solidFill>
                <a:latin typeface="+mj-lt"/>
              </a:defRPr>
            </a:lvl1pPr>
          </a:lstStyle>
          <a:p>
            <a:r>
              <a:rPr lang="nb-NO" dirty="0"/>
              <a:t>Tittel</a:t>
            </a:r>
          </a:p>
        </p:txBody>
      </p:sp>
      <p:sp>
        <p:nvSpPr>
          <p:cNvPr id="12" name="Plassholder for tekst 3">
            <a:extLst>
              <a:ext uri="{FF2B5EF4-FFF2-40B4-BE49-F238E27FC236}">
                <a16:creationId xmlns:a16="http://schemas.microsoft.com/office/drawing/2014/main" id="{2C2E9A5E-5762-664A-954B-2E7B8936FC6B}"/>
              </a:ext>
            </a:extLst>
          </p:cNvPr>
          <p:cNvSpPr>
            <a:spLocks noGrp="1"/>
          </p:cNvSpPr>
          <p:nvPr>
            <p:ph type="body" sz="half" idx="2"/>
          </p:nvPr>
        </p:nvSpPr>
        <p:spPr>
          <a:xfrm>
            <a:off x="5732585" y="1728896"/>
            <a:ext cx="5237018" cy="4588524"/>
          </a:xfrm>
        </p:spPr>
        <p:txBody>
          <a:bodyPr/>
          <a:lstStyle>
            <a:lvl1pPr marL="0" indent="0">
              <a:buNone/>
              <a:defRPr sz="2000">
                <a:solidFill>
                  <a:srgbClr val="42424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3" name="Text Placeholder 18">
            <a:extLst>
              <a:ext uri="{FF2B5EF4-FFF2-40B4-BE49-F238E27FC236}">
                <a16:creationId xmlns:a16="http://schemas.microsoft.com/office/drawing/2014/main" id="{31076B44-C8A7-6345-BDFD-5E8ED64A89CF}"/>
              </a:ext>
            </a:extLst>
          </p:cNvPr>
          <p:cNvSpPr>
            <a:spLocks noGrp="1"/>
          </p:cNvSpPr>
          <p:nvPr>
            <p:ph type="body" sz="quarter" idx="12" hasCustomPrompt="1"/>
          </p:nvPr>
        </p:nvSpPr>
        <p:spPr>
          <a:xfrm>
            <a:off x="504056" y="4833069"/>
            <a:ext cx="4201046" cy="1584325"/>
          </a:xfrm>
          <a:prstGeom prst="rect">
            <a:avLst/>
          </a:prstGeom>
        </p:spPr>
        <p:txBody>
          <a:bodyPr anchor="b">
            <a:normAutofit/>
          </a:bodyPr>
          <a:lstStyle>
            <a:lvl1pPr marL="0" indent="0">
              <a:lnSpc>
                <a:spcPct val="90000"/>
              </a:lnSpc>
              <a:buNone/>
              <a:defRPr sz="4400" b="1" i="0">
                <a:solidFill>
                  <a:srgbClr val="F6ECE2"/>
                </a:solidFill>
                <a:latin typeface="Calibri" panose="020F0502020204030204" pitchFamily="34" charset="0"/>
                <a:cs typeface="Calibri" panose="020F0502020204030204" pitchFamily="34" charset="0"/>
              </a:defRPr>
            </a:lvl1pPr>
            <a:lvl4pPr marL="1371600" indent="0">
              <a:buNone/>
              <a:defRPr/>
            </a:lvl4pPr>
          </a:lstStyle>
          <a:p>
            <a:pPr lvl="0"/>
            <a:r>
              <a:rPr lang="en-GB" dirty="0"/>
              <a:t>CLICK TO EDIT</a:t>
            </a:r>
          </a:p>
        </p:txBody>
      </p:sp>
      <p:pic>
        <p:nvPicPr>
          <p:cNvPr id="14" name="Bilde 9">
            <a:extLst>
              <a:ext uri="{FF2B5EF4-FFF2-40B4-BE49-F238E27FC236}">
                <a16:creationId xmlns:a16="http://schemas.microsoft.com/office/drawing/2014/main" id="{6CC62EB8-E185-124F-B7AC-A02B63BC56B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16529" y="540580"/>
            <a:ext cx="1106473" cy="514638"/>
          </a:xfrm>
          <a:prstGeom prst="rect">
            <a:avLst/>
          </a:prstGeom>
        </p:spPr>
      </p:pic>
    </p:spTree>
    <p:extLst>
      <p:ext uri="{BB962C8B-B14F-4D97-AF65-F5344CB8AC3E}">
        <p14:creationId xmlns:p14="http://schemas.microsoft.com/office/powerpoint/2010/main" val="194781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
    <p:bg>
      <p:bgPr>
        <a:solidFill>
          <a:srgbClr val="04487E"/>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07A7AC3-0EB3-5945-9F17-6D6ABB4FD4D7}"/>
              </a:ext>
            </a:extLst>
          </p:cNvPr>
          <p:cNvSpPr>
            <a:spLocks noGrp="1"/>
          </p:cNvSpPr>
          <p:nvPr>
            <p:ph type="chart" sz="quarter" idx="10" hasCustomPrompt="1"/>
          </p:nvPr>
        </p:nvSpPr>
        <p:spPr>
          <a:xfrm>
            <a:off x="1208088" y="657225"/>
            <a:ext cx="9553575" cy="4441825"/>
          </a:xfrm>
        </p:spPr>
        <p:txBody>
          <a:bodyPr/>
          <a:lstStyle>
            <a:lvl1pPr>
              <a:defRPr>
                <a:solidFill>
                  <a:srgbClr val="04487E"/>
                </a:solidFill>
              </a:defRPr>
            </a:lvl1pPr>
          </a:lstStyle>
          <a:p>
            <a:r>
              <a:rPr lang="en-NO" dirty="0"/>
              <a:t>K</a:t>
            </a:r>
            <a:r>
              <a:rPr lang="en-GB" dirty="0"/>
              <a:t>l</a:t>
            </a:r>
            <a:r>
              <a:rPr lang="en-NO" dirty="0"/>
              <a:t>ikk for å legge inn graf</a:t>
            </a:r>
          </a:p>
        </p:txBody>
      </p:sp>
    </p:spTree>
    <p:extLst>
      <p:ext uri="{BB962C8B-B14F-4D97-AF65-F5344CB8AC3E}">
        <p14:creationId xmlns:p14="http://schemas.microsoft.com/office/powerpoint/2010/main" val="281601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F6F1E6"/>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2"/>
          </a:xfrm>
          <a:prstGeom prst="rect">
            <a:avLst/>
          </a:prstGeom>
        </p:spPr>
      </p:pic>
    </p:spTree>
    <p:extLst>
      <p:ext uri="{BB962C8B-B14F-4D97-AF65-F5344CB8AC3E}">
        <p14:creationId xmlns:p14="http://schemas.microsoft.com/office/powerpoint/2010/main" val="4087365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p:txBody>
          <a:bodyPr/>
          <a:lstStyle>
            <a:lvl1pPr>
              <a:defRPr>
                <a:latin typeface="+mn-lt"/>
                <a:ea typeface="Helvetica Neue" panose="02000503000000020004" pitchFamily="2" charset="0"/>
                <a:cs typeface="Helvetica Neue" panose="02000503000000020004" pitchFamily="2" charset="0"/>
              </a:defRPr>
            </a:lvl1pPr>
            <a:lvl2pPr>
              <a:defRPr>
                <a:latin typeface="+mn-lt"/>
                <a:ea typeface="Helvetica Neue" panose="02000503000000020004" pitchFamily="2" charset="0"/>
                <a:cs typeface="Helvetica Neue" panose="02000503000000020004" pitchFamily="2" charset="0"/>
              </a:defRPr>
            </a:lvl2pPr>
            <a:lvl3pPr>
              <a:defRPr>
                <a:latin typeface="+mn-lt"/>
                <a:ea typeface="Helvetica Neue" panose="02000503000000020004" pitchFamily="2" charset="0"/>
                <a:cs typeface="Helvetica Neue" panose="02000503000000020004" pitchFamily="2" charset="0"/>
              </a:defRPr>
            </a:lvl3pPr>
            <a:lvl4pPr>
              <a:defRPr>
                <a:latin typeface="+mn-lt"/>
                <a:ea typeface="Helvetica Neue" panose="02000503000000020004" pitchFamily="2" charset="0"/>
                <a:cs typeface="Helvetica Neue" panose="02000503000000020004" pitchFamily="2" charset="0"/>
              </a:defRPr>
            </a:lvl4pPr>
            <a:lvl5pPr>
              <a:defRPr>
                <a:latin typeface="+mn-lt"/>
                <a:ea typeface="Helvetica Neue" panose="02000503000000020004" pitchFamily="2" charset="0"/>
                <a:cs typeface="Helvetica Neue"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hasCustomPrompt="1"/>
          </p:nvPr>
        </p:nvSpPr>
        <p:spPr>
          <a:xfrm>
            <a:off x="616529" y="540580"/>
            <a:ext cx="10958942" cy="1053379"/>
          </a:xfrm>
          <a:prstGeom prst="rect">
            <a:avLst/>
          </a:prstGeom>
        </p:spPr>
        <p:txBody>
          <a:bodyPr vert="horz" lIns="91440" tIns="45720" rIns="91440" bIns="45720" rtlCol="0" anchor="ctr">
            <a:normAutofit/>
          </a:bodyPr>
          <a:lstStyle>
            <a:lvl1pPr>
              <a:defRPr>
                <a:latin typeface="+mj-lt"/>
                <a:ea typeface="Helvetica Neue" panose="02000503000000020004" pitchFamily="2" charset="0"/>
                <a:cs typeface="Helvetica Neue" panose="02000503000000020004" pitchFamily="2" charset="0"/>
              </a:defRPr>
            </a:lvl1pPr>
          </a:lstStyle>
          <a:p>
            <a:r>
              <a:rPr lang="nb-NO" dirty="0"/>
              <a:t>Tittel</a:t>
            </a:r>
          </a:p>
        </p:txBody>
      </p:sp>
    </p:spTree>
    <p:extLst>
      <p:ext uri="{BB962C8B-B14F-4D97-AF65-F5344CB8AC3E}">
        <p14:creationId xmlns:p14="http://schemas.microsoft.com/office/powerpoint/2010/main" val="2116290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e (kvadratisk)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p:nvPr>
        </p:nvSpPr>
        <p:spPr>
          <a:xfrm>
            <a:off x="6019797" y="540581"/>
            <a:ext cx="5555673"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22837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e (rundt)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D0BB0E-4AEB-0A42-99CF-0B82889BEA6E}"/>
              </a:ext>
            </a:extLst>
          </p:cNvPr>
          <p:cNvSpPr>
            <a:spLocks noGrp="1"/>
          </p:cNvSpPr>
          <p:nvPr>
            <p:ph type="title" hasCustomPrompt="1"/>
          </p:nvPr>
        </p:nvSpPr>
        <p:spPr>
          <a:xfrm>
            <a:off x="609600" y="540580"/>
            <a:ext cx="5237018" cy="1053379"/>
          </a:xfrm>
        </p:spPr>
        <p:txBody>
          <a:bodyPr anchor="ctr">
            <a:normAutofit/>
          </a:bodyPr>
          <a:lstStyle>
            <a:lvl1pPr>
              <a:defRPr sz="4000">
                <a:latin typeface="+mj-lt"/>
              </a:defRPr>
            </a:lvl1pPr>
          </a:lstStyle>
          <a:p>
            <a:r>
              <a:rPr lang="nb-NO" dirty="0"/>
              <a:t>Tittel</a:t>
            </a:r>
          </a:p>
        </p:txBody>
      </p:sp>
      <p:sp>
        <p:nvSpPr>
          <p:cNvPr id="3" name="Plassholder for bilde 2">
            <a:extLst>
              <a:ext uri="{FF2B5EF4-FFF2-40B4-BE49-F238E27FC236}">
                <a16:creationId xmlns:a16="http://schemas.microsoft.com/office/drawing/2014/main" id="{2213D629-1DEF-8443-B498-DCB8D40F7298}"/>
              </a:ext>
            </a:extLst>
          </p:cNvPr>
          <p:cNvSpPr>
            <a:spLocks noGrp="1"/>
          </p:cNvSpPr>
          <p:nvPr>
            <p:ph type="pic" idx="1" hasCustomPrompt="1"/>
          </p:nvPr>
        </p:nvSpPr>
        <p:spPr>
          <a:xfrm>
            <a:off x="6682154" y="540580"/>
            <a:ext cx="4682301" cy="4724400"/>
          </a:xfrm>
          <a:prstGeom prst="ellipse">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for å legge inn bilde</a:t>
            </a:r>
          </a:p>
        </p:txBody>
      </p:sp>
      <p:sp>
        <p:nvSpPr>
          <p:cNvPr id="4" name="Plassholder for tekst 3">
            <a:extLst>
              <a:ext uri="{FF2B5EF4-FFF2-40B4-BE49-F238E27FC236}">
                <a16:creationId xmlns:a16="http://schemas.microsoft.com/office/drawing/2014/main" id="{BEECE836-99A2-7E4E-BCE2-D9457E24B305}"/>
              </a:ext>
            </a:extLst>
          </p:cNvPr>
          <p:cNvSpPr>
            <a:spLocks noGrp="1"/>
          </p:cNvSpPr>
          <p:nvPr>
            <p:ph type="body" sz="half" idx="2"/>
          </p:nvPr>
        </p:nvSpPr>
        <p:spPr>
          <a:xfrm>
            <a:off x="609600" y="1728896"/>
            <a:ext cx="5237018" cy="3536084"/>
          </a:xfrm>
        </p:spPr>
        <p:txBody>
          <a:bodyPr/>
          <a:lstStyle>
            <a:lvl1pPr marL="0" indent="0">
              <a:buNone/>
              <a:defRPr sz="20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37831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5" name="Plassholder for bilde 2">
            <a:extLst>
              <a:ext uri="{FF2B5EF4-FFF2-40B4-BE49-F238E27FC236}">
                <a16:creationId xmlns:a16="http://schemas.microsoft.com/office/drawing/2014/main" id="{2C54C028-EB2F-C74F-9EC5-5E61DFE959E7}"/>
              </a:ext>
            </a:extLst>
          </p:cNvPr>
          <p:cNvSpPr>
            <a:spLocks noGrp="1"/>
          </p:cNvSpPr>
          <p:nvPr>
            <p:ph type="pic" idx="1"/>
          </p:nvPr>
        </p:nvSpPr>
        <p:spPr>
          <a:xfrm>
            <a:off x="637309" y="540581"/>
            <a:ext cx="10938161" cy="47244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3426359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ABA44E-5F4D-4447-B235-F27ECE59D241}"/>
              </a:ext>
            </a:extLst>
          </p:cNvPr>
          <p:cNvSpPr>
            <a:spLocks noGrp="1"/>
          </p:cNvSpPr>
          <p:nvPr>
            <p:ph type="title"/>
          </p:nvPr>
        </p:nvSpPr>
        <p:spPr>
          <a:xfrm>
            <a:off x="637309" y="726065"/>
            <a:ext cx="10938162" cy="2852737"/>
          </a:xfrm>
        </p:spPr>
        <p:txBody>
          <a:bodyPr anchor="b"/>
          <a:lstStyle>
            <a:lvl1pPr>
              <a:defRPr sz="5000">
                <a:latin typeface="+mj-lt"/>
              </a:defRPr>
            </a:lvl1pPr>
          </a:lstStyle>
          <a:p>
            <a:r>
              <a:rPr lang="en-GB"/>
              <a:t>Click to edit Master title style</a:t>
            </a:r>
            <a:endParaRPr lang="nb-NO" dirty="0"/>
          </a:p>
        </p:txBody>
      </p:sp>
      <p:sp>
        <p:nvSpPr>
          <p:cNvPr id="3" name="Plassholder for tekst 2">
            <a:extLst>
              <a:ext uri="{FF2B5EF4-FFF2-40B4-BE49-F238E27FC236}">
                <a16:creationId xmlns:a16="http://schemas.microsoft.com/office/drawing/2014/main" id="{8411D78D-692D-3C4E-A928-723AB8F02270}"/>
              </a:ext>
            </a:extLst>
          </p:cNvPr>
          <p:cNvSpPr>
            <a:spLocks noGrp="1"/>
          </p:cNvSpPr>
          <p:nvPr>
            <p:ph type="body" idx="1"/>
          </p:nvPr>
        </p:nvSpPr>
        <p:spPr>
          <a:xfrm>
            <a:off x="637309" y="3605790"/>
            <a:ext cx="10938162" cy="1500187"/>
          </a:xfrm>
        </p:spPr>
        <p:txBody>
          <a:bodyPr/>
          <a:lstStyle>
            <a:lvl1pPr marL="0" indent="0">
              <a:buNone/>
              <a:defRPr sz="20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61473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86A2FA7-C092-454B-AD43-E08A735A3600}"/>
              </a:ext>
            </a:extLst>
          </p:cNvPr>
          <p:cNvSpPr>
            <a:spLocks noGrp="1"/>
          </p:cNvSpPr>
          <p:nvPr>
            <p:ph sz="half" idx="1"/>
          </p:nvPr>
        </p:nvSpPr>
        <p:spPr>
          <a:xfrm>
            <a:off x="61652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4" name="Plassholder for innhold 3">
            <a:extLst>
              <a:ext uri="{FF2B5EF4-FFF2-40B4-BE49-F238E27FC236}">
                <a16:creationId xmlns:a16="http://schemas.microsoft.com/office/drawing/2014/main" id="{3B16C20E-3802-3F42-94E7-E8C487D410BD}"/>
              </a:ext>
            </a:extLst>
          </p:cNvPr>
          <p:cNvSpPr>
            <a:spLocks noGrp="1"/>
          </p:cNvSpPr>
          <p:nvPr>
            <p:ph sz="half" idx="2"/>
          </p:nvPr>
        </p:nvSpPr>
        <p:spPr>
          <a:xfrm>
            <a:off x="6172199" y="1728897"/>
            <a:ext cx="5403271" cy="353608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8" name="Plassholder for tittel 1">
            <a:extLst>
              <a:ext uri="{FF2B5EF4-FFF2-40B4-BE49-F238E27FC236}">
                <a16:creationId xmlns:a16="http://schemas.microsoft.com/office/drawing/2014/main" id="{DD7F411C-03AE-F44C-A4D1-A7C1500400C4}"/>
              </a:ext>
            </a:extLst>
          </p:cNvPr>
          <p:cNvSpPr>
            <a:spLocks noGrp="1"/>
          </p:cNvSpPr>
          <p:nvPr>
            <p:ph type="title"/>
          </p:nvPr>
        </p:nvSpPr>
        <p:spPr>
          <a:xfrm>
            <a:off x="616529" y="535204"/>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4218535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D230D0E-32DC-0E40-A8A4-ACF4C94A9F98}"/>
              </a:ext>
            </a:extLst>
          </p:cNvPr>
          <p:cNvSpPr>
            <a:spLocks noGrp="1"/>
          </p:cNvSpPr>
          <p:nvPr>
            <p:ph type="body" idx="1"/>
          </p:nvPr>
        </p:nvSpPr>
        <p:spPr>
          <a:xfrm>
            <a:off x="609600" y="1727957"/>
            <a:ext cx="5387975"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a:extLst>
              <a:ext uri="{FF2B5EF4-FFF2-40B4-BE49-F238E27FC236}">
                <a16:creationId xmlns:a16="http://schemas.microsoft.com/office/drawing/2014/main" id="{13FD2ED8-9FE5-6E43-9F08-AD697B34EFB0}"/>
              </a:ext>
            </a:extLst>
          </p:cNvPr>
          <p:cNvSpPr>
            <a:spLocks noGrp="1"/>
          </p:cNvSpPr>
          <p:nvPr>
            <p:ph sz="half" idx="2"/>
          </p:nvPr>
        </p:nvSpPr>
        <p:spPr>
          <a:xfrm>
            <a:off x="609600" y="2434792"/>
            <a:ext cx="5387975"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5" name="Plassholder for tekst 4">
            <a:extLst>
              <a:ext uri="{FF2B5EF4-FFF2-40B4-BE49-F238E27FC236}">
                <a16:creationId xmlns:a16="http://schemas.microsoft.com/office/drawing/2014/main" id="{9DEA7F21-EC08-C445-BD1F-10715531FD0D}"/>
              </a:ext>
            </a:extLst>
          </p:cNvPr>
          <p:cNvSpPr>
            <a:spLocks noGrp="1"/>
          </p:cNvSpPr>
          <p:nvPr>
            <p:ph type="body" sz="quarter" idx="3"/>
          </p:nvPr>
        </p:nvSpPr>
        <p:spPr>
          <a:xfrm>
            <a:off x="6172200" y="1727957"/>
            <a:ext cx="5410200" cy="571898"/>
          </a:xfrm>
        </p:spPr>
        <p:txBody>
          <a:bodyPr anchor="ct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ssholder for innhold 5">
            <a:extLst>
              <a:ext uri="{FF2B5EF4-FFF2-40B4-BE49-F238E27FC236}">
                <a16:creationId xmlns:a16="http://schemas.microsoft.com/office/drawing/2014/main" id="{10C61A19-F1DC-E944-A258-21FBE6AA7C28}"/>
              </a:ext>
            </a:extLst>
          </p:cNvPr>
          <p:cNvSpPr>
            <a:spLocks noGrp="1"/>
          </p:cNvSpPr>
          <p:nvPr>
            <p:ph sz="quarter" idx="4"/>
          </p:nvPr>
        </p:nvSpPr>
        <p:spPr>
          <a:xfrm>
            <a:off x="6172200" y="2434792"/>
            <a:ext cx="5410200" cy="28301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dirty="0"/>
          </a:p>
        </p:txBody>
      </p:sp>
      <p:sp>
        <p:nvSpPr>
          <p:cNvPr id="10" name="Plassholder for tittel 1">
            <a:extLst>
              <a:ext uri="{FF2B5EF4-FFF2-40B4-BE49-F238E27FC236}">
                <a16:creationId xmlns:a16="http://schemas.microsoft.com/office/drawing/2014/main" id="{CBA0B488-7595-D44A-B4C6-AE880AE99E2D}"/>
              </a:ext>
            </a:extLst>
          </p:cNvPr>
          <p:cNvSpPr>
            <a:spLocks noGrp="1"/>
          </p:cNvSpPr>
          <p:nvPr>
            <p:ph type="title"/>
          </p:nvPr>
        </p:nvSpPr>
        <p:spPr>
          <a:xfrm>
            <a:off x="623458" y="539641"/>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3972070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tel med 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1880C-1557-464A-8588-09C6E7F0A21A}"/>
              </a:ext>
            </a:extLst>
          </p:cNvPr>
          <p:cNvSpPr>
            <a:spLocks noGrp="1"/>
          </p:cNvSpPr>
          <p:nvPr>
            <p:ph type="title" hasCustomPrompt="1"/>
          </p:nvPr>
        </p:nvSpPr>
        <p:spPr/>
        <p:txBody>
          <a:bodyPr/>
          <a:lstStyle>
            <a:lvl1pPr>
              <a:defRPr>
                <a:latin typeface="+mj-lt"/>
              </a:defRPr>
            </a:lvl1pPr>
          </a:lstStyle>
          <a:p>
            <a:r>
              <a:rPr lang="nb-NO" dirty="0"/>
              <a:t>Tittel</a:t>
            </a:r>
          </a:p>
        </p:txBody>
      </p:sp>
      <p:sp>
        <p:nvSpPr>
          <p:cNvPr id="8" name="Plassholder for bilde 2">
            <a:extLst>
              <a:ext uri="{FF2B5EF4-FFF2-40B4-BE49-F238E27FC236}">
                <a16:creationId xmlns:a16="http://schemas.microsoft.com/office/drawing/2014/main" id="{D4AD40C1-AE8F-024E-83EB-8AA24784CD2F}"/>
              </a:ext>
            </a:extLst>
          </p:cNvPr>
          <p:cNvSpPr>
            <a:spLocks noGrp="1"/>
          </p:cNvSpPr>
          <p:nvPr>
            <p:ph type="pic" idx="1"/>
          </p:nvPr>
        </p:nvSpPr>
        <p:spPr>
          <a:xfrm>
            <a:off x="6172204" y="1801091"/>
            <a:ext cx="5403266"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
        <p:nvSpPr>
          <p:cNvPr id="9" name="Plassholder for bilde 2">
            <a:extLst>
              <a:ext uri="{FF2B5EF4-FFF2-40B4-BE49-F238E27FC236}">
                <a16:creationId xmlns:a16="http://schemas.microsoft.com/office/drawing/2014/main" id="{93B2128B-02C0-434E-97A9-F44F5FA308DE}"/>
              </a:ext>
            </a:extLst>
          </p:cNvPr>
          <p:cNvSpPr>
            <a:spLocks noGrp="1"/>
          </p:cNvSpPr>
          <p:nvPr>
            <p:ph type="pic" idx="13"/>
          </p:nvPr>
        </p:nvSpPr>
        <p:spPr>
          <a:xfrm>
            <a:off x="630380" y="1801091"/>
            <a:ext cx="5389418" cy="3463890"/>
          </a:xfrm>
        </p:spPr>
        <p:txBody>
          <a:bodyPr/>
          <a:lstStyle>
            <a:lvl1pPr marL="0" indent="0">
              <a:buNone/>
              <a:defRPr sz="30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b-NO" dirty="0"/>
          </a:p>
        </p:txBody>
      </p:sp>
    </p:spTree>
    <p:extLst>
      <p:ext uri="{BB962C8B-B14F-4D97-AF65-F5344CB8AC3E}">
        <p14:creationId xmlns:p14="http://schemas.microsoft.com/office/powerpoint/2010/main" val="2722738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ut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F6163F6-7F6C-DF45-875B-3E4886C3837D}"/>
              </a:ext>
            </a:extLst>
          </p:cNvPr>
          <p:cNvSpPr>
            <a:spLocks noGrp="1"/>
          </p:cNvSpPr>
          <p:nvPr>
            <p:ph idx="1"/>
          </p:nvPr>
        </p:nvSpPr>
        <p:spPr>
          <a:xfrm>
            <a:off x="616529" y="4391890"/>
            <a:ext cx="10958942" cy="873089"/>
          </a:xfrm>
        </p:spPr>
        <p:txBody>
          <a:bodyPr/>
          <a:lstStyle>
            <a:lvl1pPr>
              <a:defRPr>
                <a:latin typeface="+mn-lt"/>
                <a:ea typeface="Helvetica Neue" panose="02000503000000020004" pitchFamily="2" charset="0"/>
                <a:cs typeface="Helvetica Neue" panose="02000503000000020004" pitchFamily="2" charset="0"/>
              </a:defRPr>
            </a:lvl1pPr>
            <a:lvl2pPr>
              <a:buNone/>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a:t>Click to edit Master text styles</a:t>
            </a:r>
          </a:p>
        </p:txBody>
      </p:sp>
      <p:sp>
        <p:nvSpPr>
          <p:cNvPr id="10" name="Plassholder for tittel 1">
            <a:extLst>
              <a:ext uri="{FF2B5EF4-FFF2-40B4-BE49-F238E27FC236}">
                <a16:creationId xmlns:a16="http://schemas.microsoft.com/office/drawing/2014/main" id="{38BC30C3-3858-474E-90F1-7558E0678BDE}"/>
              </a:ext>
            </a:extLst>
          </p:cNvPr>
          <p:cNvSpPr>
            <a:spLocks noGrp="1"/>
          </p:cNvSpPr>
          <p:nvPr>
            <p:ph type="title"/>
          </p:nvPr>
        </p:nvSpPr>
        <p:spPr>
          <a:xfrm>
            <a:off x="616529" y="3172943"/>
            <a:ext cx="10958942" cy="1053379"/>
          </a:xfrm>
          <a:prstGeom prst="rect">
            <a:avLst/>
          </a:prstGeom>
        </p:spPr>
        <p:txBody>
          <a:bodyPr vert="horz" lIns="91440" tIns="45720" rIns="91440" bIns="45720" rtlCol="0" anchor="ctr">
            <a:normAutofit/>
          </a:bodyPr>
          <a:lstStyle>
            <a:lvl1pPr>
              <a:defRPr>
                <a:latin typeface="+mj-lt"/>
              </a:defRPr>
            </a:lvl1pPr>
          </a:lstStyle>
          <a:p>
            <a:r>
              <a:rPr lang="en-GB"/>
              <a:t>Click to edit Master title style</a:t>
            </a:r>
            <a:endParaRPr lang="nb-NO" dirty="0"/>
          </a:p>
        </p:txBody>
      </p:sp>
    </p:spTree>
    <p:extLst>
      <p:ext uri="{BB962C8B-B14F-4D97-AF65-F5344CB8AC3E}">
        <p14:creationId xmlns:p14="http://schemas.microsoft.com/office/powerpoint/2010/main" val="411028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04487E"/>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1"/>
          </a:xfrm>
          <a:prstGeom prst="rect">
            <a:avLst/>
          </a:prstGeom>
        </p:spPr>
      </p:pic>
    </p:spTree>
    <p:extLst>
      <p:ext uri="{BB962C8B-B14F-4D97-AF65-F5344CB8AC3E}">
        <p14:creationId xmlns:p14="http://schemas.microsoft.com/office/powerpoint/2010/main" val="2850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dier">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044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5EA0A1-B593-A749-BDB3-E641C034292C}"/>
              </a:ext>
            </a:extLst>
          </p:cNvPr>
          <p:cNvSpPr>
            <a:spLocks noGrp="1"/>
          </p:cNvSpPr>
          <p:nvPr>
            <p:ph type="ctrTitle" hasCustomPrompt="1"/>
          </p:nvPr>
        </p:nvSpPr>
        <p:spPr>
          <a:xfrm>
            <a:off x="1524000" y="2203937"/>
            <a:ext cx="9144000" cy="885059"/>
          </a:xfrm>
        </p:spPr>
        <p:txBody>
          <a:bodyPr anchor="b">
            <a:normAutofit/>
          </a:bodyPr>
          <a:lstStyle>
            <a:lvl1pPr algn="ctr">
              <a:defRPr sz="4400" b="1" i="0">
                <a:solidFill>
                  <a:srgbClr val="04487E"/>
                </a:solidFill>
                <a:latin typeface="+mj-lt"/>
                <a:ea typeface="Helvetica Neue" panose="02000503000000020004" pitchFamily="2" charset="0"/>
                <a:cs typeface="Helvetica Neue" panose="02000503000000020004" pitchFamily="2" charset="0"/>
              </a:defRPr>
            </a:lvl1pPr>
          </a:lstStyle>
          <a:p>
            <a:r>
              <a:rPr lang="nb-NO" dirty="0"/>
              <a:t>VI SKAPER OG DELER VERDIER</a:t>
            </a:r>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542763" y="3769005"/>
            <a:ext cx="1381636" cy="642621"/>
          </a:xfrm>
          <a:prstGeom prst="rect">
            <a:avLst/>
          </a:prstGeom>
        </p:spPr>
      </p:pic>
    </p:spTree>
    <p:extLst>
      <p:ext uri="{BB962C8B-B14F-4D97-AF65-F5344CB8AC3E}">
        <p14:creationId xmlns:p14="http://schemas.microsoft.com/office/powerpoint/2010/main" val="407125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 logo">
    <p:bg>
      <p:bgPr>
        <a:solidFill>
          <a:srgbClr val="04487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278A82-DBE2-8143-8F80-002B0F9413BA}"/>
              </a:ext>
            </a:extLst>
          </p:cNvPr>
          <p:cNvSpPr/>
          <p:nvPr userDrawn="1"/>
        </p:nvSpPr>
        <p:spPr>
          <a:xfrm>
            <a:off x="0" y="0"/>
            <a:ext cx="12192000" cy="6858000"/>
          </a:xfrm>
          <a:prstGeom prst="rect">
            <a:avLst/>
          </a:prstGeom>
          <a:solidFill>
            <a:srgbClr val="0448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9" name="Rektangel 8">
            <a:extLst>
              <a:ext uri="{FF2B5EF4-FFF2-40B4-BE49-F238E27FC236}">
                <a16:creationId xmlns:a16="http://schemas.microsoft.com/office/drawing/2014/main" id="{D570E1BB-F4FE-1C49-9E6D-04401792D6BA}"/>
              </a:ext>
            </a:extLst>
          </p:cNvPr>
          <p:cNvSpPr/>
          <p:nvPr userDrawn="1"/>
        </p:nvSpPr>
        <p:spPr>
          <a:xfrm>
            <a:off x="348096" y="356755"/>
            <a:ext cx="11495809" cy="6144491"/>
          </a:xfrm>
          <a:prstGeom prst="rect">
            <a:avLst/>
          </a:prstGeom>
          <a:noFill/>
          <a:ln w="76200">
            <a:solidFill>
              <a:srgbClr val="F6F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a:extLst>
              <a:ext uri="{FF2B5EF4-FFF2-40B4-BE49-F238E27FC236}">
                <a16:creationId xmlns:a16="http://schemas.microsoft.com/office/drawing/2014/main" id="{0F6AB96B-7A11-074D-9D5B-1C942EB4B43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237818" y="3029845"/>
            <a:ext cx="1716363" cy="798309"/>
          </a:xfrm>
          <a:prstGeom prst="rect">
            <a:avLst/>
          </a:prstGeom>
        </p:spPr>
      </p:pic>
    </p:spTree>
    <p:extLst>
      <p:ext uri="{BB962C8B-B14F-4D97-AF65-F5344CB8AC3E}">
        <p14:creationId xmlns:p14="http://schemas.microsoft.com/office/powerpoint/2010/main" val="169805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heldekkende">
    <p:bg>
      <p:bgPr>
        <a:solidFill>
          <a:srgbClr val="04487E"/>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A3E177-2DFE-754C-A688-F5C9219979E0}"/>
              </a:ext>
            </a:extLst>
          </p:cNvPr>
          <p:cNvSpPr>
            <a:spLocks noGrp="1"/>
          </p:cNvSpPr>
          <p:nvPr>
            <p:ph type="pic" sz="quarter" idx="10" hasCustomPrompt="1"/>
          </p:nvPr>
        </p:nvSpPr>
        <p:spPr>
          <a:xfrm>
            <a:off x="0" y="0"/>
            <a:ext cx="12192000" cy="6858000"/>
          </a:xfrm>
          <a:solidFill>
            <a:srgbClr val="F6F1E6"/>
          </a:solidFill>
        </p:spPr>
        <p:txBody>
          <a:bodyPr/>
          <a:lstStyle>
            <a:lvl1pPr marL="0" indent="0">
              <a:buNone/>
              <a:defRPr/>
            </a:lvl1pPr>
          </a:lstStyle>
          <a:p>
            <a:r>
              <a:rPr lang="en-GB" dirty="0" err="1"/>
              <a:t>Klikk</a:t>
            </a:r>
            <a:r>
              <a:rPr lang="en-GB" dirty="0"/>
              <a:t> for </a:t>
            </a:r>
            <a:r>
              <a:rPr lang="en-GB" dirty="0" err="1"/>
              <a:t>å</a:t>
            </a:r>
            <a:r>
              <a:rPr lang="en-GB" dirty="0"/>
              <a:t> </a:t>
            </a:r>
            <a:r>
              <a:rPr lang="en-GB" dirty="0" err="1"/>
              <a:t>sette</a:t>
            </a:r>
            <a:r>
              <a:rPr lang="en-GB" dirty="0"/>
              <a:t> inn </a:t>
            </a:r>
            <a:r>
              <a:rPr lang="en-GB" dirty="0" err="1"/>
              <a:t>bilde</a:t>
            </a:r>
            <a:endParaRPr lang="en-GB" dirty="0"/>
          </a:p>
          <a:p>
            <a:endParaRPr lang="en-NO" dirty="0"/>
          </a:p>
        </p:txBody>
      </p:sp>
    </p:spTree>
    <p:extLst>
      <p:ext uri="{BB962C8B-B14F-4D97-AF65-F5344CB8AC3E}">
        <p14:creationId xmlns:p14="http://schemas.microsoft.com/office/powerpoint/2010/main" val="389370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
    <p:bg>
      <p:bgPr>
        <a:solidFill>
          <a:srgbClr val="04487E"/>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07A7AC3-0EB3-5945-9F17-6D6ABB4FD4D7}"/>
              </a:ext>
            </a:extLst>
          </p:cNvPr>
          <p:cNvSpPr>
            <a:spLocks noGrp="1"/>
          </p:cNvSpPr>
          <p:nvPr>
            <p:ph type="chart" sz="quarter" idx="10" hasCustomPrompt="1"/>
          </p:nvPr>
        </p:nvSpPr>
        <p:spPr>
          <a:xfrm>
            <a:off x="1208088" y="657225"/>
            <a:ext cx="9553575" cy="4441825"/>
          </a:xfrm>
        </p:spPr>
        <p:txBody>
          <a:bodyPr/>
          <a:lstStyle>
            <a:lvl1pPr>
              <a:defRPr>
                <a:solidFill>
                  <a:srgbClr val="04487E"/>
                </a:solidFill>
              </a:defRPr>
            </a:lvl1pPr>
          </a:lstStyle>
          <a:p>
            <a:r>
              <a:rPr lang="en-NO" dirty="0"/>
              <a:t>K</a:t>
            </a:r>
            <a:r>
              <a:rPr lang="en-GB" dirty="0"/>
              <a:t>l</a:t>
            </a:r>
            <a:r>
              <a:rPr lang="en-NO" dirty="0"/>
              <a:t>ikk for å legge inn graf</a:t>
            </a:r>
          </a:p>
        </p:txBody>
      </p:sp>
    </p:spTree>
    <p:extLst>
      <p:ext uri="{BB962C8B-B14F-4D97-AF65-F5344CB8AC3E}">
        <p14:creationId xmlns:p14="http://schemas.microsoft.com/office/powerpoint/2010/main" val="12297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0"/>
            <a:ext cx="12192000" cy="5804621"/>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ktangel 10">
            <a:extLst>
              <a:ext uri="{FF2B5EF4-FFF2-40B4-BE49-F238E27FC236}">
                <a16:creationId xmlns:a16="http://schemas.microsoft.com/office/drawing/2014/main" id="{83E49CAB-A4F6-3B4A-9FAA-19A37C091F76}"/>
              </a:ext>
            </a:extLst>
          </p:cNvPr>
          <p:cNvSpPr/>
          <p:nvPr userDrawn="1"/>
        </p:nvSpPr>
        <p:spPr>
          <a:xfrm>
            <a:off x="0" y="5804621"/>
            <a:ext cx="12192000" cy="1053379"/>
          </a:xfrm>
          <a:prstGeom prst="rect">
            <a:avLst/>
          </a:prstGeom>
          <a:solidFill>
            <a:srgbClr val="04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25"/>
          <a:srcRect/>
          <a:stretch/>
        </p:blipFill>
        <p:spPr>
          <a:xfrm>
            <a:off x="616529" y="6073991"/>
            <a:ext cx="1106473"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9624751" y="6037042"/>
            <a:ext cx="1950720" cy="646331"/>
          </a:xfrm>
          <a:prstGeom prst="rect">
            <a:avLst/>
          </a:prstGeom>
          <a:noFill/>
        </p:spPr>
        <p:txBody>
          <a:bodyPr wrap="square" rtlCol="0">
            <a:spAutoFit/>
          </a:bodyPr>
          <a:lstStyle/>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747E1113-498B-9AFA-8F1A-FCF5D741BDBD}"/>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3121415590"/>
      </p:ext>
    </p:extLst>
  </p:cSld>
  <p:clrMap bg1="lt1" tx1="dk1" bg2="lt2" tx2="dk2" accent1="accent1" accent2="accent2" accent3="accent3" accent4="accent4" accent5="accent5" accent6="accent6" hlink="hlink" folHlink="folHlink"/>
  <p:sldLayoutIdLst>
    <p:sldLayoutId id="2147483659" r:id="rId1"/>
    <p:sldLayoutId id="2147483724" r:id="rId2"/>
    <p:sldLayoutId id="2147483723" r:id="rId3"/>
    <p:sldLayoutId id="2147483664" r:id="rId4"/>
    <p:sldLayoutId id="2147483721" r:id="rId5"/>
    <p:sldLayoutId id="2147483722" r:id="rId6"/>
    <p:sldLayoutId id="2147483663" r:id="rId7"/>
    <p:sldLayoutId id="2147483649" r:id="rId8"/>
    <p:sldLayoutId id="2147483660" r:id="rId9"/>
    <p:sldLayoutId id="2147483650" r:id="rId10"/>
    <p:sldLayoutId id="2147483657" r:id="rId11"/>
    <p:sldLayoutId id="2147483682" r:id="rId12"/>
    <p:sldLayoutId id="2147483683" r:id="rId13"/>
    <p:sldLayoutId id="2147483681" r:id="rId14"/>
    <p:sldLayoutId id="2147483684" r:id="rId15"/>
    <p:sldLayoutId id="2147483661" r:id="rId16"/>
    <p:sldLayoutId id="2147483655" r:id="rId17"/>
    <p:sldLayoutId id="2147483662" r:id="rId18"/>
    <p:sldLayoutId id="2147483651" r:id="rId19"/>
    <p:sldLayoutId id="2147483652" r:id="rId20"/>
    <p:sldLayoutId id="2147483653" r:id="rId21"/>
    <p:sldLayoutId id="2147483654" r:id="rId22"/>
    <p:sldLayoutId id="2147483658" r:id="rId23"/>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0"/>
            <a:ext cx="12192000" cy="5804621"/>
          </a:xfrm>
          <a:prstGeom prst="rect">
            <a:avLst/>
          </a:prstGeom>
          <a:solidFill>
            <a:srgbClr val="F6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13"/>
          <a:srcRect/>
          <a:stretch/>
        </p:blipFill>
        <p:spPr>
          <a:xfrm>
            <a:off x="616530" y="6015376"/>
            <a:ext cx="1106471"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8593015" y="5995141"/>
            <a:ext cx="3076240" cy="646331"/>
          </a:xfrm>
          <a:prstGeom prst="rect">
            <a:avLst/>
          </a:prstGeom>
          <a:noFill/>
        </p:spPr>
        <p:txBody>
          <a:bodyPr wrap="square" rtlCol="0">
            <a:spAutoFit/>
          </a:bodyPr>
          <a:lstStyle/>
          <a:p>
            <a:pPr algn="r"/>
            <a:r>
              <a:rPr lang="nb-NO" sz="1800" b="1" i="0" spc="0" dirty="0">
                <a:solidFill>
                  <a:srgbClr val="04487E"/>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04487E"/>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1D3CA50C-0DF0-5435-87A1-5D87B1DFF96E}"/>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26001156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5" r:id="rId11"/>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31F8AF-98D4-E74C-B64C-5E3549F1E185}"/>
              </a:ext>
            </a:extLst>
          </p:cNvPr>
          <p:cNvSpPr/>
          <p:nvPr userDrawn="1"/>
        </p:nvSpPr>
        <p:spPr>
          <a:xfrm>
            <a:off x="0" y="-1"/>
            <a:ext cx="12192000" cy="5804621"/>
          </a:xfrm>
          <a:prstGeom prst="rect">
            <a:avLst/>
          </a:prstGeom>
          <a:solidFill>
            <a:srgbClr val="FF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ktangel 10">
            <a:extLst>
              <a:ext uri="{FF2B5EF4-FFF2-40B4-BE49-F238E27FC236}">
                <a16:creationId xmlns:a16="http://schemas.microsoft.com/office/drawing/2014/main" id="{83E49CAB-A4F6-3B4A-9FAA-19A37C091F76}"/>
              </a:ext>
            </a:extLst>
          </p:cNvPr>
          <p:cNvSpPr/>
          <p:nvPr userDrawn="1"/>
        </p:nvSpPr>
        <p:spPr>
          <a:xfrm>
            <a:off x="0" y="5804621"/>
            <a:ext cx="12192000" cy="1053379"/>
          </a:xfrm>
          <a:prstGeom prst="rect">
            <a:avLst/>
          </a:prstGeom>
          <a:solidFill>
            <a:srgbClr val="044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FFCAC906-65EF-D643-8F44-EF7977FD195E}"/>
              </a:ext>
            </a:extLst>
          </p:cNvPr>
          <p:cNvSpPr>
            <a:spLocks noGrp="1"/>
          </p:cNvSpPr>
          <p:nvPr>
            <p:ph type="title"/>
          </p:nvPr>
        </p:nvSpPr>
        <p:spPr>
          <a:xfrm>
            <a:off x="616529" y="540580"/>
            <a:ext cx="10958942" cy="1053379"/>
          </a:xfrm>
          <a:prstGeom prst="rect">
            <a:avLst/>
          </a:prstGeom>
        </p:spPr>
        <p:txBody>
          <a:bodyPr vert="horz" lIns="91440" tIns="45720" rIns="91440" bIns="45720" rtlCol="0" anchor="ctr">
            <a:normAutofit/>
          </a:bodyPr>
          <a:lstStyle/>
          <a:p>
            <a:r>
              <a:rPr lang="nb-NO" dirty="0"/>
              <a:t>Tittel</a:t>
            </a:r>
          </a:p>
        </p:txBody>
      </p:sp>
      <p:sp>
        <p:nvSpPr>
          <p:cNvPr id="3" name="Plassholder for tekst 2">
            <a:extLst>
              <a:ext uri="{FF2B5EF4-FFF2-40B4-BE49-F238E27FC236}">
                <a16:creationId xmlns:a16="http://schemas.microsoft.com/office/drawing/2014/main" id="{FC33A658-4F47-7D40-9E0D-E0D96A0B314C}"/>
              </a:ext>
            </a:extLst>
          </p:cNvPr>
          <p:cNvSpPr>
            <a:spLocks noGrp="1"/>
          </p:cNvSpPr>
          <p:nvPr>
            <p:ph type="body" idx="1"/>
          </p:nvPr>
        </p:nvSpPr>
        <p:spPr>
          <a:xfrm>
            <a:off x="616529" y="1728896"/>
            <a:ext cx="10958942" cy="3536084"/>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a:extLst>
              <a:ext uri="{FF2B5EF4-FFF2-40B4-BE49-F238E27FC236}">
                <a16:creationId xmlns:a16="http://schemas.microsoft.com/office/drawing/2014/main" id="{B11C713E-FF8A-DA49-9AB2-2F28242BD66A}"/>
              </a:ext>
              <a:ext uri="{C183D7F6-B498-43B3-948B-1728B52AA6E4}">
                <adec:decorative xmlns:adec="http://schemas.microsoft.com/office/drawing/2017/decorative" val="1"/>
              </a:ext>
            </a:extLst>
          </p:cNvPr>
          <p:cNvPicPr>
            <a:picLocks noChangeAspect="1"/>
          </p:cNvPicPr>
          <p:nvPr userDrawn="1"/>
        </p:nvPicPr>
        <p:blipFill>
          <a:blip r:embed="rId16"/>
          <a:srcRect/>
          <a:stretch/>
        </p:blipFill>
        <p:spPr>
          <a:xfrm>
            <a:off x="616529" y="6073991"/>
            <a:ext cx="1106473" cy="514638"/>
          </a:xfrm>
          <a:prstGeom prst="rect">
            <a:avLst/>
          </a:prstGeom>
        </p:spPr>
      </p:pic>
      <p:sp>
        <p:nvSpPr>
          <p:cNvPr id="5" name="TekstSylinder 4">
            <a:extLst>
              <a:ext uri="{FF2B5EF4-FFF2-40B4-BE49-F238E27FC236}">
                <a16:creationId xmlns:a16="http://schemas.microsoft.com/office/drawing/2014/main" id="{5C1AA2B7-06DD-6B41-949F-125E907901BB}"/>
              </a:ext>
            </a:extLst>
          </p:cNvPr>
          <p:cNvSpPr txBox="1"/>
          <p:nvPr userDrawn="1"/>
        </p:nvSpPr>
        <p:spPr>
          <a:xfrm>
            <a:off x="9624751" y="6037042"/>
            <a:ext cx="1950720" cy="646331"/>
          </a:xfrm>
          <a:prstGeom prst="rect">
            <a:avLst/>
          </a:prstGeom>
          <a:noFill/>
        </p:spPr>
        <p:txBody>
          <a:bodyPr wrap="square" rtlCol="0">
            <a:spAutoFit/>
          </a:bodyPr>
          <a:lstStyle/>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VI SKAPER OG </a:t>
            </a:r>
          </a:p>
          <a:p>
            <a:pPr algn="r"/>
            <a:r>
              <a:rPr lang="nb-NO" sz="1800" b="1" i="0" spc="0" dirty="0">
                <a:solidFill>
                  <a:srgbClr val="F6F1E6"/>
                </a:solidFill>
                <a:latin typeface="+mn-lt"/>
                <a:ea typeface="Helvetica Neue Condensed" panose="02000503000000020004" pitchFamily="2" charset="0"/>
                <a:cs typeface="Helvetica Neue Condensed" panose="02000503000000020004" pitchFamily="2" charset="0"/>
              </a:rPr>
              <a:t>DELER VERDIER</a:t>
            </a:r>
          </a:p>
        </p:txBody>
      </p:sp>
      <p:sp>
        <p:nvSpPr>
          <p:cNvPr id="4" name="MSIPCMContentMarking" descr="{&quot;HashCode&quot;:1725952440,&quot;Placement&quot;:&quot;Header&quot;,&quot;Top&quot;:0.0,&quot;Left&quot;:432.689758,&quot;SlideWidth&quot;:960,&quot;SlideHeight&quot;:540}">
            <a:extLst>
              <a:ext uri="{FF2B5EF4-FFF2-40B4-BE49-F238E27FC236}">
                <a16:creationId xmlns:a16="http://schemas.microsoft.com/office/drawing/2014/main" id="{3702C5F6-061E-3618-BD17-0853113AC941}"/>
              </a:ext>
            </a:extLst>
          </p:cNvPr>
          <p:cNvSpPr txBox="1"/>
          <p:nvPr userDrawn="1"/>
        </p:nvSpPr>
        <p:spPr>
          <a:xfrm>
            <a:off x="5495160" y="0"/>
            <a:ext cx="1201681" cy="228163"/>
          </a:xfrm>
          <a:prstGeom prst="rect">
            <a:avLst/>
          </a:prstGeom>
          <a:noFill/>
        </p:spPr>
        <p:txBody>
          <a:bodyPr vert="horz" wrap="square" lIns="0" tIns="0" rIns="0" bIns="0" rtlCol="0" anchor="ctr" anchorCtr="1">
            <a:spAutoFit/>
          </a:bodyPr>
          <a:lstStyle/>
          <a:p>
            <a:pPr algn="ctr">
              <a:spcBef>
                <a:spcPts val="0"/>
              </a:spcBef>
              <a:spcAft>
                <a:spcPts val="0"/>
              </a:spcAft>
            </a:pPr>
            <a:r>
              <a:rPr lang="nb-NO" sz="800">
                <a:solidFill>
                  <a:srgbClr val="000000"/>
                </a:solidFill>
                <a:latin typeface="Calibri" panose="020F0502020204030204" pitchFamily="34" charset="0"/>
              </a:rPr>
              <a:t>Classification: Personal</a:t>
            </a:r>
          </a:p>
        </p:txBody>
      </p:sp>
    </p:spTree>
    <p:extLst>
      <p:ext uri="{BB962C8B-B14F-4D97-AF65-F5344CB8AC3E}">
        <p14:creationId xmlns:p14="http://schemas.microsoft.com/office/powerpoint/2010/main" val="255531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70" r:id="rId5"/>
    <p:sldLayoutId id="2147483671" r:id="rId6"/>
    <p:sldLayoutId id="2147483672" r:id="rId7"/>
    <p:sldLayoutId id="2147483673" r:id="rId8"/>
    <p:sldLayoutId id="2147483674" r:id="rId9"/>
    <p:sldLayoutId id="2147483676" r:id="rId10"/>
    <p:sldLayoutId id="2147483677"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000" b="0" i="0" kern="1200">
          <a:solidFill>
            <a:srgbClr val="04487E"/>
          </a:solidFill>
          <a:latin typeface="+mj-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4487E"/>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04487E"/>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D0B2C-9E83-2365-05BB-ED486243FF07}"/>
              </a:ext>
            </a:extLst>
          </p:cNvPr>
          <p:cNvSpPr>
            <a:spLocks noGrp="1"/>
          </p:cNvSpPr>
          <p:nvPr>
            <p:ph type="ctrTitle"/>
          </p:nvPr>
        </p:nvSpPr>
        <p:spPr/>
        <p:txBody>
          <a:bodyPr/>
          <a:lstStyle/>
          <a:p>
            <a:r>
              <a:rPr lang="nb-NO" dirty="0"/>
              <a:t>Rekruttering til varehandelen</a:t>
            </a:r>
          </a:p>
        </p:txBody>
      </p:sp>
      <p:sp>
        <p:nvSpPr>
          <p:cNvPr id="3" name="Undertittel 2">
            <a:extLst>
              <a:ext uri="{FF2B5EF4-FFF2-40B4-BE49-F238E27FC236}">
                <a16:creationId xmlns:a16="http://schemas.microsoft.com/office/drawing/2014/main" id="{C5D4A9E3-590C-2F39-D61C-0FC8816BB35D}"/>
              </a:ext>
            </a:extLst>
          </p:cNvPr>
          <p:cNvSpPr>
            <a:spLocks noGrp="1"/>
          </p:cNvSpPr>
          <p:nvPr>
            <p:ph type="subTitle" idx="1"/>
          </p:nvPr>
        </p:nvSpPr>
        <p:spPr/>
        <p:txBody>
          <a:bodyPr/>
          <a:lstStyle/>
          <a:p>
            <a:r>
              <a:rPr lang="nb-NO" dirty="0"/>
              <a:t>Monika Moen, HR og organisasjonsdirektør</a:t>
            </a:r>
          </a:p>
          <a:p>
            <a:r>
              <a:rPr lang="nb-NO" dirty="0"/>
              <a:t>Coop Nordland</a:t>
            </a:r>
          </a:p>
          <a:p>
            <a:endParaRPr lang="nb-NO" dirty="0"/>
          </a:p>
          <a:p>
            <a:r>
              <a:rPr lang="nb-NO" dirty="0"/>
              <a:t>15.juni 2022</a:t>
            </a:r>
          </a:p>
        </p:txBody>
      </p:sp>
    </p:spTree>
    <p:extLst>
      <p:ext uri="{BB962C8B-B14F-4D97-AF65-F5344CB8AC3E}">
        <p14:creationId xmlns:p14="http://schemas.microsoft.com/office/powerpoint/2010/main" val="16630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9F294C-6B6A-59B6-E4F4-548C4D5B6A2B}"/>
              </a:ext>
            </a:extLst>
          </p:cNvPr>
          <p:cNvSpPr>
            <a:spLocks noGrp="1"/>
          </p:cNvSpPr>
          <p:nvPr>
            <p:ph type="title"/>
          </p:nvPr>
        </p:nvSpPr>
        <p:spPr/>
        <p:txBody>
          <a:bodyPr/>
          <a:lstStyle/>
          <a:p>
            <a:r>
              <a:rPr lang="nb-NO" b="1" dirty="0"/>
              <a:t>Mangfold</a:t>
            </a:r>
          </a:p>
        </p:txBody>
      </p:sp>
      <p:sp>
        <p:nvSpPr>
          <p:cNvPr id="4" name="Plassholder for tekst 3">
            <a:extLst>
              <a:ext uri="{FF2B5EF4-FFF2-40B4-BE49-F238E27FC236}">
                <a16:creationId xmlns:a16="http://schemas.microsoft.com/office/drawing/2014/main" id="{C15475AD-9AC7-52CB-D887-70D43432B5E9}"/>
              </a:ext>
            </a:extLst>
          </p:cNvPr>
          <p:cNvSpPr>
            <a:spLocks noGrp="1"/>
          </p:cNvSpPr>
          <p:nvPr>
            <p:ph type="body" sz="half" idx="2"/>
          </p:nvPr>
        </p:nvSpPr>
        <p:spPr/>
        <p:txBody>
          <a:bodyPr>
            <a:normAutofit fontScale="92500" lnSpcReduction="20000"/>
          </a:bodyPr>
          <a:lstStyle/>
          <a:p>
            <a:pPr marL="342900" indent="-342900">
              <a:buFont typeface="Arial" panose="020B0604020202020204" pitchFamily="34" charset="0"/>
              <a:buChar char="•"/>
            </a:pPr>
            <a:r>
              <a:rPr lang="nb-NO" sz="1400" dirty="0"/>
              <a:t>Mangfold, likestilling og inkludering er helt sentrale satsningsområder for oss i Coop, og vi definerer mangfold bredt: bakgrunn, utdanning, etnisitet, religion og legning</a:t>
            </a:r>
          </a:p>
          <a:p>
            <a:pPr marL="342900" indent="-342900">
              <a:buFont typeface="Arial" panose="020B0604020202020204" pitchFamily="34" charset="0"/>
              <a:buChar char="•"/>
            </a:pPr>
            <a:r>
              <a:rPr lang="nb-NO" sz="1400" dirty="0"/>
              <a:t>Coop skal være en ansvarlig arbeidsgiver med en kultur for at folk med ulik bakgrunn skal få muligheter hos oss. </a:t>
            </a:r>
          </a:p>
          <a:p>
            <a:pPr marL="342900" indent="-342900">
              <a:buFont typeface="Arial" panose="020B0604020202020204" pitchFamily="34" charset="0"/>
              <a:buChar char="•"/>
            </a:pPr>
            <a:r>
              <a:rPr lang="nb-NO" sz="1400" dirty="0"/>
              <a:t>Vi skal legge til rette for at alle kan få utvikle seg og føle seg fri til å være seg selv</a:t>
            </a:r>
          </a:p>
          <a:p>
            <a:r>
              <a:rPr lang="nb-NO" sz="1400" b="1" dirty="0"/>
              <a:t>Coop Nordland fikk </a:t>
            </a:r>
            <a:r>
              <a:rPr lang="nb-NO" sz="1400" b="1" dirty="0" err="1"/>
              <a:t>Mangfoldsprisen</a:t>
            </a:r>
            <a:r>
              <a:rPr lang="nb-NO" sz="1400" b="1" dirty="0"/>
              <a:t> for store bedrifter i Nordland i 2020</a:t>
            </a:r>
          </a:p>
          <a:p>
            <a:pPr marL="342900" indent="-342900">
              <a:buFont typeface="Arial" panose="020B0604020202020204" pitchFamily="34" charset="0"/>
              <a:buChar char="•"/>
            </a:pPr>
            <a:r>
              <a:rPr lang="nb-NO" sz="1400" dirty="0" err="1"/>
              <a:t>Mangfoldsprisen</a:t>
            </a:r>
            <a:r>
              <a:rPr lang="nb-NO" sz="1400" dirty="0"/>
              <a:t> er statens utmerkelse for fremragende bruk av innvandreres kompetanse i arbeidslivet og deles ut av Integrerings- og </a:t>
            </a:r>
            <a:r>
              <a:rPr lang="nb-NO" sz="1400" dirty="0" err="1"/>
              <a:t>mangfoldsdirektoratet</a:t>
            </a:r>
            <a:r>
              <a:rPr lang="nb-NO" sz="1400" dirty="0"/>
              <a:t> (</a:t>
            </a:r>
            <a:r>
              <a:rPr lang="nb-NO" sz="1400" dirty="0" err="1"/>
              <a:t>IMDi</a:t>
            </a:r>
            <a:r>
              <a:rPr lang="nb-NO" sz="1400" dirty="0"/>
              <a:t>) på vegne av Kunnskapsdepartementet.</a:t>
            </a:r>
          </a:p>
          <a:p>
            <a:pPr marL="342900" indent="-342900">
              <a:buFont typeface="Arial" panose="020B0604020202020204" pitchFamily="34" charset="0"/>
              <a:buChar char="•"/>
            </a:pPr>
            <a:r>
              <a:rPr lang="nb-NO" sz="1400" dirty="0"/>
              <a:t>Nominert av NAV Bodø</a:t>
            </a:r>
          </a:p>
          <a:p>
            <a:pPr marL="342900" indent="-342900">
              <a:buFont typeface="Arial" panose="020B0604020202020204" pitchFamily="34" charset="0"/>
              <a:buChar char="•"/>
            </a:pPr>
            <a:r>
              <a:rPr lang="nb-NO" sz="1400" dirty="0"/>
              <a:t>Vektlagt ble samarbeidet med </a:t>
            </a:r>
            <a:r>
              <a:rPr lang="nb-NO" sz="1400" dirty="0" err="1"/>
              <a:t>flyktningtjenesten</a:t>
            </a:r>
            <a:r>
              <a:rPr lang="nb-NO" sz="1400" dirty="0"/>
              <a:t>, Samvirkelaget, samt det faktum at vi i Coop Nordland har mer enn 10 % medarbeidere med ikke-nordisk bakgrunn</a:t>
            </a:r>
          </a:p>
          <a:p>
            <a:pPr marL="342900" indent="-342900">
              <a:buFont typeface="Arial" panose="020B0604020202020204" pitchFamily="34" charset="0"/>
              <a:buChar char="•"/>
            </a:pPr>
            <a:r>
              <a:rPr lang="nb-NO" sz="1400" dirty="0"/>
              <a:t>Coop Nordland har mennesker med innvandrerbakgrunn i ulike stillingsnivåer i virksomheten og bidrar til en rekke arbeids- og praksisplasser</a:t>
            </a:r>
          </a:p>
        </p:txBody>
      </p:sp>
      <p:pic>
        <p:nvPicPr>
          <p:cNvPr id="5" name="Bilde 4">
            <a:extLst>
              <a:ext uri="{FF2B5EF4-FFF2-40B4-BE49-F238E27FC236}">
                <a16:creationId xmlns:a16="http://schemas.microsoft.com/office/drawing/2014/main" id="{8635EB1F-F692-75D9-7AE1-992F929C4BA0}"/>
              </a:ext>
            </a:extLst>
          </p:cNvPr>
          <p:cNvPicPr>
            <a:picLocks noChangeAspect="1"/>
          </p:cNvPicPr>
          <p:nvPr/>
        </p:nvPicPr>
        <p:blipFill>
          <a:blip r:embed="rId2"/>
          <a:stretch>
            <a:fillRect/>
          </a:stretch>
        </p:blipFill>
        <p:spPr>
          <a:xfrm>
            <a:off x="6710461" y="540581"/>
            <a:ext cx="4724400" cy="4724400"/>
          </a:xfrm>
          <a:prstGeom prst="rect">
            <a:avLst/>
          </a:prstGeom>
        </p:spPr>
      </p:pic>
      <p:sp>
        <p:nvSpPr>
          <p:cNvPr id="7" name="Ellipse 6">
            <a:extLst>
              <a:ext uri="{FF2B5EF4-FFF2-40B4-BE49-F238E27FC236}">
                <a16:creationId xmlns:a16="http://schemas.microsoft.com/office/drawing/2014/main" id="{EA7D58AD-72E4-1F34-EDC9-84A1EB32E3C2}"/>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Like muligheter uansett bakgrunn</a:t>
            </a:r>
          </a:p>
        </p:txBody>
      </p:sp>
    </p:spTree>
    <p:extLst>
      <p:ext uri="{BB962C8B-B14F-4D97-AF65-F5344CB8AC3E}">
        <p14:creationId xmlns:p14="http://schemas.microsoft.com/office/powerpoint/2010/main" val="287439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F074D6-4AD4-2494-F938-2FD5D3CE4530}"/>
              </a:ext>
            </a:extLst>
          </p:cNvPr>
          <p:cNvSpPr>
            <a:spLocks noGrp="1"/>
          </p:cNvSpPr>
          <p:nvPr>
            <p:ph type="title"/>
          </p:nvPr>
        </p:nvSpPr>
        <p:spPr/>
        <p:txBody>
          <a:bodyPr>
            <a:normAutofit fontScale="90000"/>
          </a:bodyPr>
          <a:lstStyle/>
          <a:p>
            <a:r>
              <a:rPr lang="nb-NO" b="1" dirty="0"/>
              <a:t>Strategisk partneravtale NAV – Coop Nordland</a:t>
            </a:r>
          </a:p>
        </p:txBody>
      </p:sp>
      <p:sp>
        <p:nvSpPr>
          <p:cNvPr id="4" name="Plassholder for tekst 3">
            <a:extLst>
              <a:ext uri="{FF2B5EF4-FFF2-40B4-BE49-F238E27FC236}">
                <a16:creationId xmlns:a16="http://schemas.microsoft.com/office/drawing/2014/main" id="{F2137AE2-C794-2BCB-0779-B5EEF49B6BB3}"/>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nb-NO" sz="1400" dirty="0"/>
              <a:t>Signert 20.mai på Samvirkelaget</a:t>
            </a:r>
          </a:p>
          <a:p>
            <a:pPr marL="342900" indent="-342900">
              <a:buFont typeface="Arial" panose="020B0604020202020204" pitchFamily="34" charset="0"/>
              <a:buChar char="•"/>
            </a:pPr>
            <a:r>
              <a:rPr lang="nb-NO" sz="1400" dirty="0"/>
              <a:t>Formålet med avtalen er å inngå et langsiktig, forpliktende og likeverdig samarbeid om utvikling av kunnskap og kompetanse som møter arbeidslivets behov</a:t>
            </a:r>
          </a:p>
          <a:p>
            <a:pPr marL="342900" indent="-342900">
              <a:buFont typeface="Arial" panose="020B0604020202020204" pitchFamily="34" charset="0"/>
              <a:buChar char="•"/>
            </a:pPr>
            <a:r>
              <a:rPr lang="nb-NO" sz="1400" dirty="0"/>
              <a:t>Skal bidra til å sikre høy sysselsetting og høy yrkesdeltakelse, og gjennom samarbeidet bidra til at utsatte grupper får og beholder varig tilknytning til arbeidslivet</a:t>
            </a:r>
          </a:p>
          <a:p>
            <a:pPr marL="342900" indent="-342900">
              <a:buFont typeface="Arial" panose="020B0604020202020204" pitchFamily="34" charset="0"/>
              <a:buChar char="•"/>
            </a:pPr>
            <a:r>
              <a:rPr lang="nb-NO" sz="1400" dirty="0"/>
              <a:t>Partnerskapet skal også bidra til at Coop Nordland skal få dekket sitt arbeidskraftsbehov</a:t>
            </a:r>
          </a:p>
          <a:p>
            <a:pPr marL="342900" indent="-342900">
              <a:buFont typeface="Arial" panose="020B0604020202020204" pitchFamily="34" charset="0"/>
              <a:buChar char="•"/>
            </a:pPr>
            <a:r>
              <a:rPr lang="nb-NO" sz="1400" dirty="0"/>
              <a:t>Bistand til rekruttering, inkludering og kvalifisering av arbeidssøkere, samt til sykefraværsoppfølging og koordinering av forebyggende arbeid innen sykefravær og arbeidsmiljø</a:t>
            </a:r>
          </a:p>
          <a:p>
            <a:endParaRPr lang="nb-NO" dirty="0"/>
          </a:p>
        </p:txBody>
      </p:sp>
      <p:pic>
        <p:nvPicPr>
          <p:cNvPr id="5" name="Bilde 4">
            <a:extLst>
              <a:ext uri="{FF2B5EF4-FFF2-40B4-BE49-F238E27FC236}">
                <a16:creationId xmlns:a16="http://schemas.microsoft.com/office/drawing/2014/main" id="{DEC54EC8-852F-EC08-10F4-3B39AD871DB0}"/>
              </a:ext>
            </a:extLst>
          </p:cNvPr>
          <p:cNvPicPr>
            <a:picLocks noChangeAspect="1"/>
          </p:cNvPicPr>
          <p:nvPr/>
        </p:nvPicPr>
        <p:blipFill>
          <a:blip r:embed="rId2"/>
          <a:stretch>
            <a:fillRect/>
          </a:stretch>
        </p:blipFill>
        <p:spPr>
          <a:xfrm>
            <a:off x="6345384" y="540580"/>
            <a:ext cx="4724400" cy="4724400"/>
          </a:xfrm>
          <a:prstGeom prst="rect">
            <a:avLst/>
          </a:prstGeom>
        </p:spPr>
      </p:pic>
      <p:sp>
        <p:nvSpPr>
          <p:cNvPr id="6" name="Ellipse 5">
            <a:extLst>
              <a:ext uri="{FF2B5EF4-FFF2-40B4-BE49-F238E27FC236}">
                <a16:creationId xmlns:a16="http://schemas.microsoft.com/office/drawing/2014/main" id="{6220ABB2-77E8-56B5-8DCE-401C0E8AC4DE}"/>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Inkluderende rekruttering</a:t>
            </a:r>
          </a:p>
        </p:txBody>
      </p:sp>
    </p:spTree>
    <p:extLst>
      <p:ext uri="{BB962C8B-B14F-4D97-AF65-F5344CB8AC3E}">
        <p14:creationId xmlns:p14="http://schemas.microsoft.com/office/powerpoint/2010/main" val="403271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4E24D-A669-1F3A-32E3-80AD24151D04}"/>
              </a:ext>
            </a:extLst>
          </p:cNvPr>
          <p:cNvSpPr>
            <a:spLocks noGrp="1"/>
          </p:cNvSpPr>
          <p:nvPr>
            <p:ph type="title"/>
          </p:nvPr>
        </p:nvSpPr>
        <p:spPr/>
        <p:txBody>
          <a:bodyPr>
            <a:normAutofit fontScale="90000"/>
          </a:bodyPr>
          <a:lstStyle/>
          <a:p>
            <a:r>
              <a:rPr lang="nb-NO" b="1" dirty="0"/>
              <a:t>Ledelses- og medarbeiderutvikling</a:t>
            </a:r>
          </a:p>
        </p:txBody>
      </p:sp>
      <p:sp>
        <p:nvSpPr>
          <p:cNvPr id="4" name="Plassholder for tekst 3">
            <a:extLst>
              <a:ext uri="{FF2B5EF4-FFF2-40B4-BE49-F238E27FC236}">
                <a16:creationId xmlns:a16="http://schemas.microsoft.com/office/drawing/2014/main" id="{EE8E87FA-8F98-D12F-A85D-48836E86ABE0}"/>
              </a:ext>
            </a:extLst>
          </p:cNvPr>
          <p:cNvSpPr>
            <a:spLocks noGrp="1"/>
          </p:cNvSpPr>
          <p:nvPr>
            <p:ph type="body" sz="half" idx="2"/>
          </p:nvPr>
        </p:nvSpPr>
        <p:spPr>
          <a:xfrm>
            <a:off x="609600" y="1728896"/>
            <a:ext cx="5237018" cy="3154254"/>
          </a:xfrm>
        </p:spPr>
        <p:txBody>
          <a:bodyPr>
            <a:normAutofit fontScale="92500" lnSpcReduction="20000"/>
          </a:bodyPr>
          <a:lstStyle/>
          <a:p>
            <a:r>
              <a:rPr lang="nb-NO" sz="1500" b="1" dirty="0"/>
              <a:t>Hensikt</a:t>
            </a:r>
          </a:p>
          <a:p>
            <a:pPr marL="342900" indent="-342900">
              <a:buFont typeface="Arial" panose="020B0604020202020204" pitchFamily="34" charset="0"/>
              <a:buChar char="•"/>
            </a:pPr>
            <a:r>
              <a:rPr lang="nb-NO" sz="1500" dirty="0"/>
              <a:t>Skape trivsel og trygghet</a:t>
            </a:r>
          </a:p>
          <a:p>
            <a:pPr marL="342900" indent="-342900">
              <a:buFont typeface="Arial" panose="020B0604020202020204" pitchFamily="34" charset="0"/>
              <a:buChar char="•"/>
            </a:pPr>
            <a:r>
              <a:rPr lang="nb-NO" sz="1500" dirty="0"/>
              <a:t>Skape økt motivasjon</a:t>
            </a:r>
          </a:p>
          <a:p>
            <a:pPr marL="342900" indent="-342900">
              <a:buFont typeface="Arial" panose="020B0604020202020204" pitchFamily="34" charset="0"/>
              <a:buChar char="•"/>
            </a:pPr>
            <a:r>
              <a:rPr lang="nb-NO" sz="1500" dirty="0"/>
              <a:t>Forankre endringsprosesser</a:t>
            </a:r>
          </a:p>
          <a:p>
            <a:endParaRPr lang="nb-NO" sz="1500" dirty="0"/>
          </a:p>
          <a:p>
            <a:r>
              <a:rPr lang="nb-NO" sz="1500" b="1" dirty="0"/>
              <a:t>Kompetanseprogrammer</a:t>
            </a:r>
          </a:p>
          <a:p>
            <a:pPr marL="342900" indent="-342900">
              <a:buFont typeface="Arial" panose="020B0604020202020204" pitchFamily="34" charset="0"/>
              <a:buChar char="•"/>
            </a:pPr>
            <a:r>
              <a:rPr lang="nb-NO" sz="1500" dirty="0"/>
              <a:t>E-læring</a:t>
            </a:r>
          </a:p>
          <a:p>
            <a:pPr marL="342900" indent="-342900">
              <a:buFont typeface="Arial" panose="020B0604020202020204" pitchFamily="34" charset="0"/>
              <a:buChar char="•"/>
            </a:pPr>
            <a:r>
              <a:rPr lang="nb-NO" sz="1500" dirty="0"/>
              <a:t>Introduksjonskurs</a:t>
            </a:r>
          </a:p>
          <a:p>
            <a:pPr marL="342900" indent="-342900">
              <a:buFont typeface="Arial" panose="020B0604020202020204" pitchFamily="34" charset="0"/>
              <a:buChar char="•"/>
            </a:pPr>
            <a:r>
              <a:rPr lang="nb-NO" sz="1500" dirty="0"/>
              <a:t>Salg og service</a:t>
            </a:r>
          </a:p>
          <a:p>
            <a:pPr marL="342900" indent="-342900">
              <a:buFont typeface="Arial" panose="020B0604020202020204" pitchFamily="34" charset="0"/>
              <a:buChar char="•"/>
            </a:pPr>
            <a:r>
              <a:rPr lang="nb-NO" sz="1500" dirty="0"/>
              <a:t>Ledertrening rekrutter </a:t>
            </a:r>
          </a:p>
          <a:p>
            <a:pPr marL="342900" indent="-342900">
              <a:buFont typeface="Arial" panose="020B0604020202020204" pitchFamily="34" charset="0"/>
              <a:buChar char="•"/>
            </a:pPr>
            <a:r>
              <a:rPr lang="nb-NO" sz="1500" dirty="0"/>
              <a:t>Ledertrening butikksjefer</a:t>
            </a:r>
          </a:p>
          <a:p>
            <a:endParaRPr lang="nb-NO" dirty="0"/>
          </a:p>
        </p:txBody>
      </p:sp>
      <p:sp>
        <p:nvSpPr>
          <p:cNvPr id="7" name="TekstSylinder 6">
            <a:extLst>
              <a:ext uri="{FF2B5EF4-FFF2-40B4-BE49-F238E27FC236}">
                <a16:creationId xmlns:a16="http://schemas.microsoft.com/office/drawing/2014/main" id="{2E84389B-077A-1FD8-4454-FAC8C915E794}"/>
              </a:ext>
            </a:extLst>
          </p:cNvPr>
          <p:cNvSpPr txBox="1"/>
          <p:nvPr/>
        </p:nvSpPr>
        <p:spPr>
          <a:xfrm>
            <a:off x="3200400" y="1728896"/>
            <a:ext cx="2243858" cy="1815882"/>
          </a:xfrm>
          <a:prstGeom prst="rect">
            <a:avLst/>
          </a:prstGeom>
          <a:noFill/>
        </p:spPr>
        <p:txBody>
          <a:bodyPr wrap="square" rtlCol="0">
            <a:spAutoFit/>
          </a:bodyPr>
          <a:lstStyle/>
          <a:p>
            <a:r>
              <a:rPr lang="nb-NO" sz="1400" b="1" dirty="0"/>
              <a:t>Prinsipper</a:t>
            </a:r>
          </a:p>
          <a:p>
            <a:pPr marL="285750" indent="-285750">
              <a:buFont typeface="Arial" panose="020B0604020202020204" pitchFamily="34" charset="0"/>
              <a:buChar char="•"/>
            </a:pPr>
            <a:r>
              <a:rPr lang="nb-NO" sz="1400" dirty="0"/>
              <a:t>Forankret i bedriftens toppledelse</a:t>
            </a:r>
          </a:p>
          <a:p>
            <a:pPr marL="285750" indent="-285750">
              <a:buFont typeface="Arial" panose="020B0604020202020204" pitchFamily="34" charset="0"/>
              <a:buChar char="•"/>
            </a:pPr>
            <a:r>
              <a:rPr lang="nb-NO" sz="1400" dirty="0"/>
              <a:t>Kulturbygging sentralt i alle programmer </a:t>
            </a:r>
          </a:p>
          <a:p>
            <a:pPr marL="285750" indent="-285750">
              <a:buFont typeface="Arial" panose="020B0604020202020204" pitchFamily="34" charset="0"/>
              <a:buChar char="•"/>
            </a:pPr>
            <a:r>
              <a:rPr lang="nb-NO" sz="1400" dirty="0"/>
              <a:t>Skape begeistring og lojalitet</a:t>
            </a:r>
          </a:p>
          <a:p>
            <a:pPr marL="285750" indent="-285750">
              <a:buFont typeface="Arial" panose="020B0604020202020204" pitchFamily="34" charset="0"/>
              <a:buChar char="•"/>
            </a:pPr>
            <a:r>
              <a:rPr lang="nb-NO" sz="1400" dirty="0"/>
              <a:t>Konkurransementalitet</a:t>
            </a:r>
          </a:p>
        </p:txBody>
      </p:sp>
      <p:pic>
        <p:nvPicPr>
          <p:cNvPr id="8" name="Bilde 7">
            <a:extLst>
              <a:ext uri="{FF2B5EF4-FFF2-40B4-BE49-F238E27FC236}">
                <a16:creationId xmlns:a16="http://schemas.microsoft.com/office/drawing/2014/main" id="{0BBFAED7-514C-E335-EDD4-89D6F5D2D0AA}"/>
              </a:ext>
            </a:extLst>
          </p:cNvPr>
          <p:cNvPicPr>
            <a:picLocks noChangeAspect="1"/>
          </p:cNvPicPr>
          <p:nvPr/>
        </p:nvPicPr>
        <p:blipFill>
          <a:blip r:embed="rId2"/>
          <a:stretch>
            <a:fillRect/>
          </a:stretch>
        </p:blipFill>
        <p:spPr>
          <a:xfrm>
            <a:off x="6422157" y="540580"/>
            <a:ext cx="4724400" cy="4724400"/>
          </a:xfrm>
          <a:prstGeom prst="rect">
            <a:avLst/>
          </a:prstGeom>
        </p:spPr>
      </p:pic>
      <p:sp>
        <p:nvSpPr>
          <p:cNvPr id="9" name="Ellipse 8">
            <a:extLst>
              <a:ext uri="{FF2B5EF4-FFF2-40B4-BE49-F238E27FC236}">
                <a16:creationId xmlns:a16="http://schemas.microsoft.com/office/drawing/2014/main" id="{B9598724-6E27-08AD-6742-6334A7B61DD5}"/>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Kultur-</a:t>
            </a:r>
          </a:p>
          <a:p>
            <a:pPr algn="ctr"/>
            <a:r>
              <a:rPr lang="nb-NO" sz="1400" dirty="0"/>
              <a:t>bygging!</a:t>
            </a:r>
          </a:p>
        </p:txBody>
      </p:sp>
    </p:spTree>
    <p:extLst>
      <p:ext uri="{BB962C8B-B14F-4D97-AF65-F5344CB8AC3E}">
        <p14:creationId xmlns:p14="http://schemas.microsoft.com/office/powerpoint/2010/main" val="400135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39BF-04C4-4026-A585-11C2FAA6AF5D}"/>
              </a:ext>
            </a:extLst>
          </p:cNvPr>
          <p:cNvSpPr>
            <a:spLocks noGrp="1"/>
          </p:cNvSpPr>
          <p:nvPr>
            <p:ph type="ctrTitle"/>
          </p:nvPr>
        </p:nvSpPr>
        <p:spPr>
          <a:xfrm>
            <a:off x="1040633" y="1352228"/>
            <a:ext cx="3363713" cy="1208368"/>
          </a:xfrm>
        </p:spPr>
        <p:txBody>
          <a:bodyPr>
            <a:noAutofit/>
          </a:bodyPr>
          <a:lstStyle/>
          <a:p>
            <a:pPr algn="l"/>
            <a:br>
              <a:rPr lang="nb-NO" sz="4000" dirty="0"/>
            </a:br>
            <a:r>
              <a:rPr lang="nb-NO" sz="4000" dirty="0"/>
              <a:t>Coop Nordland</a:t>
            </a:r>
          </a:p>
        </p:txBody>
      </p:sp>
      <p:sp>
        <p:nvSpPr>
          <p:cNvPr id="3" name="Undertittel 2">
            <a:extLst>
              <a:ext uri="{FF2B5EF4-FFF2-40B4-BE49-F238E27FC236}">
                <a16:creationId xmlns:a16="http://schemas.microsoft.com/office/drawing/2014/main" id="{C0F38445-167F-42F3-A1C2-D754D577A441}"/>
              </a:ext>
            </a:extLst>
          </p:cNvPr>
          <p:cNvSpPr>
            <a:spLocks noGrp="1"/>
          </p:cNvSpPr>
          <p:nvPr>
            <p:ph type="subTitle" idx="1"/>
          </p:nvPr>
        </p:nvSpPr>
        <p:spPr>
          <a:xfrm>
            <a:off x="1040633" y="2718812"/>
            <a:ext cx="3149627" cy="3157186"/>
          </a:xfrm>
        </p:spPr>
        <p:txBody>
          <a:bodyPr>
            <a:normAutofit fontScale="92500" lnSpcReduction="10000"/>
          </a:bodyPr>
          <a:lstStyle/>
          <a:p>
            <a:pPr marL="342900" indent="-342900" algn="l">
              <a:buFont typeface="Arial" panose="020B0604020202020204" pitchFamily="34" charset="0"/>
              <a:buChar char="•"/>
            </a:pPr>
            <a:r>
              <a:rPr lang="nb-NO" sz="1500" dirty="0"/>
              <a:t>Omsetning på 3 </a:t>
            </a:r>
            <a:r>
              <a:rPr lang="nb-NO" sz="1500" dirty="0" err="1"/>
              <a:t>mrd</a:t>
            </a:r>
            <a:endParaRPr lang="nb-NO" sz="1500" dirty="0"/>
          </a:p>
          <a:p>
            <a:pPr marL="342900" indent="-342900" algn="l">
              <a:buFont typeface="Arial" panose="020B0604020202020204" pitchFamily="34" charset="0"/>
              <a:buChar char="•"/>
            </a:pPr>
            <a:r>
              <a:rPr lang="nb-NO" sz="1500" dirty="0"/>
              <a:t>87 butikker</a:t>
            </a:r>
          </a:p>
          <a:p>
            <a:pPr marL="342900" indent="-342900" algn="l">
              <a:buFont typeface="Arial" panose="020B0604020202020204" pitchFamily="34" charset="0"/>
              <a:buChar char="•"/>
            </a:pPr>
            <a:r>
              <a:rPr lang="nb-NO" sz="1500" dirty="0"/>
              <a:t>1350 medarbeidere</a:t>
            </a:r>
          </a:p>
          <a:p>
            <a:pPr marL="342900" indent="-342900" algn="l">
              <a:buFont typeface="Arial" panose="020B0604020202020204" pitchFamily="34" charset="0"/>
              <a:buChar char="•"/>
            </a:pPr>
            <a:r>
              <a:rPr lang="nb-NO" sz="1500" dirty="0"/>
              <a:t>Samvirkemodellen – litt ditt</a:t>
            </a:r>
          </a:p>
          <a:p>
            <a:pPr marL="342900" indent="-342900" algn="l">
              <a:buFont typeface="Arial" panose="020B0604020202020204" pitchFamily="34" charset="0"/>
              <a:buChar char="•"/>
            </a:pPr>
            <a:r>
              <a:rPr lang="nb-NO" sz="1500" dirty="0"/>
              <a:t>Vi skaper og deler verdier</a:t>
            </a:r>
          </a:p>
          <a:p>
            <a:pPr marL="342900" indent="-342900" algn="l">
              <a:buFont typeface="Arial" panose="020B0604020202020204" pitchFamily="34" charset="0"/>
              <a:buChar char="•"/>
            </a:pPr>
            <a:r>
              <a:rPr lang="nb-NO" sz="1500" dirty="0"/>
              <a:t>Distriktstanken &lt;3</a:t>
            </a:r>
          </a:p>
          <a:p>
            <a:pPr marL="342900" indent="-342900" algn="l">
              <a:buFont typeface="Arial" panose="020B0604020202020204" pitchFamily="34" charset="0"/>
              <a:buChar char="•"/>
            </a:pPr>
            <a:r>
              <a:rPr lang="nb-NO" sz="1500" dirty="0"/>
              <a:t>Coop Norges rolle</a:t>
            </a:r>
          </a:p>
          <a:p>
            <a:pPr marL="342900" indent="-342900" algn="l">
              <a:buFont typeface="Arial" panose="020B0604020202020204" pitchFamily="34" charset="0"/>
              <a:buChar char="•"/>
            </a:pPr>
            <a:r>
              <a:rPr lang="nb-NO" sz="1500" dirty="0"/>
              <a:t>Primært dagligvare</a:t>
            </a:r>
          </a:p>
          <a:p>
            <a:pPr marL="342900" indent="-342900" algn="l">
              <a:buFont typeface="Arial" panose="020B0604020202020204" pitchFamily="34" charset="0"/>
              <a:buChar char="•"/>
            </a:pPr>
            <a:r>
              <a:rPr lang="nb-NO" sz="1500" dirty="0"/>
              <a:t>Sekundært kjøpesenter </a:t>
            </a:r>
          </a:p>
          <a:p>
            <a:pPr marL="342900" indent="-342900" algn="l">
              <a:buFont typeface="Arial" panose="020B0604020202020204" pitchFamily="34" charset="0"/>
              <a:buChar char="•"/>
            </a:pPr>
            <a:r>
              <a:rPr lang="nb-NO" sz="1500" dirty="0"/>
              <a:t>Stor på samfunnsansvar og bidrag utenfor «kjærnevirket»</a:t>
            </a:r>
          </a:p>
          <a:p>
            <a:pPr marL="342900" indent="-342900" algn="l">
              <a:buFont typeface="Arial" panose="020B0604020202020204" pitchFamily="34" charset="0"/>
              <a:buChar char="•"/>
            </a:pPr>
            <a:endParaRPr lang="nb-NO" sz="1400" dirty="0"/>
          </a:p>
          <a:p>
            <a:pPr marL="342900" indent="-342900" algn="l">
              <a:buFont typeface="Arial" panose="020B0604020202020204" pitchFamily="34" charset="0"/>
              <a:buChar char="•"/>
            </a:pPr>
            <a:endParaRPr lang="nb-NO" dirty="0"/>
          </a:p>
          <a:p>
            <a:pPr marL="342900" indent="-342900" algn="l">
              <a:buFont typeface="Arial" panose="020B0604020202020204" pitchFamily="34" charset="0"/>
              <a:buChar char="•"/>
            </a:pPr>
            <a:endParaRPr lang="nb-NO" dirty="0"/>
          </a:p>
          <a:p>
            <a:pPr algn="l"/>
            <a:endParaRPr lang="nb-NO" dirty="0"/>
          </a:p>
        </p:txBody>
      </p:sp>
      <p:pic>
        <p:nvPicPr>
          <p:cNvPr id="13" name="Bilde 12">
            <a:extLst>
              <a:ext uri="{FF2B5EF4-FFF2-40B4-BE49-F238E27FC236}">
                <a16:creationId xmlns:a16="http://schemas.microsoft.com/office/drawing/2014/main" id="{E67251AE-238A-4C21-A8DF-4F7A8F85A175}"/>
              </a:ext>
            </a:extLst>
          </p:cNvPr>
          <p:cNvPicPr>
            <a:picLocks noChangeAspect="1"/>
          </p:cNvPicPr>
          <p:nvPr/>
        </p:nvPicPr>
        <p:blipFill>
          <a:blip r:embed="rId2"/>
          <a:stretch>
            <a:fillRect/>
          </a:stretch>
        </p:blipFill>
        <p:spPr>
          <a:xfrm>
            <a:off x="4847209" y="1178908"/>
            <a:ext cx="6647096" cy="4697090"/>
          </a:xfrm>
          <a:prstGeom prst="rect">
            <a:avLst/>
          </a:prstGeom>
        </p:spPr>
      </p:pic>
    </p:spTree>
    <p:extLst>
      <p:ext uri="{BB962C8B-B14F-4D97-AF65-F5344CB8AC3E}">
        <p14:creationId xmlns:p14="http://schemas.microsoft.com/office/powerpoint/2010/main" val="389409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667DDEA-A399-49CA-90EC-C22BDF40DD18}"/>
              </a:ext>
            </a:extLst>
          </p:cNvPr>
          <p:cNvSpPr>
            <a:spLocks noGrp="1"/>
          </p:cNvSpPr>
          <p:nvPr>
            <p:ph type="dt" sz="half" idx="10"/>
          </p:nvPr>
        </p:nvSpPr>
        <p:spPr/>
        <p:txBody>
          <a:bodyPr/>
          <a:lstStyle/>
          <a:p>
            <a:endParaRPr lang="nb-NO" dirty="0"/>
          </a:p>
        </p:txBody>
      </p:sp>
      <p:sp>
        <p:nvSpPr>
          <p:cNvPr id="3" name="Tittel 2">
            <a:extLst>
              <a:ext uri="{FF2B5EF4-FFF2-40B4-BE49-F238E27FC236}">
                <a16:creationId xmlns:a16="http://schemas.microsoft.com/office/drawing/2014/main" id="{54DC6265-7562-4273-B0E4-4FEE3327CE89}"/>
              </a:ext>
            </a:extLst>
          </p:cNvPr>
          <p:cNvSpPr>
            <a:spLocks noGrp="1"/>
          </p:cNvSpPr>
          <p:nvPr>
            <p:ph type="title"/>
          </p:nvPr>
        </p:nvSpPr>
        <p:spPr/>
        <p:txBody>
          <a:bodyPr>
            <a:normAutofit/>
          </a:bodyPr>
          <a:lstStyle/>
          <a:p>
            <a:r>
              <a:rPr lang="nb-NO" b="1" dirty="0"/>
              <a:t>Ny strategi setter retning </a:t>
            </a:r>
          </a:p>
        </p:txBody>
      </p:sp>
      <p:graphicFrame>
        <p:nvGraphicFramePr>
          <p:cNvPr id="11" name="Plassholder for innhold 10">
            <a:extLst>
              <a:ext uri="{FF2B5EF4-FFF2-40B4-BE49-F238E27FC236}">
                <a16:creationId xmlns:a16="http://schemas.microsoft.com/office/drawing/2014/main" id="{65DACE87-2753-4EBD-BD95-63B974FAD393}"/>
              </a:ext>
            </a:extLst>
          </p:cNvPr>
          <p:cNvGraphicFramePr>
            <a:graphicFrameLocks noGrp="1"/>
          </p:cNvGraphicFramePr>
          <p:nvPr>
            <p:ph sz="quarter" idx="11"/>
            <p:extLst>
              <p:ext uri="{D42A27DB-BD31-4B8C-83A1-F6EECF244321}">
                <p14:modId xmlns:p14="http://schemas.microsoft.com/office/powerpoint/2010/main" val="925172362"/>
              </p:ext>
            </p:extLst>
          </p:nvPr>
        </p:nvGraphicFramePr>
        <p:xfrm>
          <a:off x="549275" y="1610239"/>
          <a:ext cx="110934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kstSylinder 11">
            <a:extLst>
              <a:ext uri="{FF2B5EF4-FFF2-40B4-BE49-F238E27FC236}">
                <a16:creationId xmlns:a16="http://schemas.microsoft.com/office/drawing/2014/main" id="{5956F262-BF5B-43EF-A5C8-CA7045AD6D47}"/>
              </a:ext>
            </a:extLst>
          </p:cNvPr>
          <p:cNvSpPr txBox="1"/>
          <p:nvPr/>
        </p:nvSpPr>
        <p:spPr>
          <a:xfrm>
            <a:off x="4564971" y="5426330"/>
            <a:ext cx="3062057" cy="369332"/>
          </a:xfrm>
          <a:prstGeom prst="rect">
            <a:avLst/>
          </a:prstGeom>
          <a:noFill/>
        </p:spPr>
        <p:txBody>
          <a:bodyPr wrap="none" rtlCol="0">
            <a:spAutoFit/>
          </a:bodyPr>
          <a:lstStyle/>
          <a:p>
            <a:r>
              <a:rPr lang="nb-NO" b="1" dirty="0">
                <a:solidFill>
                  <a:schemeClr val="bg1"/>
                </a:solidFill>
              </a:rPr>
              <a:t>VI SKAPER OG DELER VERDIER</a:t>
            </a:r>
          </a:p>
        </p:txBody>
      </p:sp>
    </p:spTree>
    <p:extLst>
      <p:ext uri="{BB962C8B-B14F-4D97-AF65-F5344CB8AC3E}">
        <p14:creationId xmlns:p14="http://schemas.microsoft.com/office/powerpoint/2010/main" val="347669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341D56-6239-5976-373D-585E3B3E5AF7}"/>
              </a:ext>
            </a:extLst>
          </p:cNvPr>
          <p:cNvSpPr>
            <a:spLocks noGrp="1"/>
          </p:cNvSpPr>
          <p:nvPr>
            <p:ph type="title"/>
          </p:nvPr>
        </p:nvSpPr>
        <p:spPr>
          <a:xfrm>
            <a:off x="609600" y="522826"/>
            <a:ext cx="4246485" cy="1128421"/>
          </a:xfrm>
        </p:spPr>
        <p:txBody>
          <a:bodyPr>
            <a:normAutofit fontScale="90000"/>
          </a:bodyPr>
          <a:lstStyle/>
          <a:p>
            <a:r>
              <a:rPr lang="nb-NO" b="1" dirty="0"/>
              <a:t>Vi driver med mer enn melk og brød..</a:t>
            </a:r>
          </a:p>
        </p:txBody>
      </p:sp>
      <p:sp>
        <p:nvSpPr>
          <p:cNvPr id="4" name="Plassholder for tekst 3">
            <a:extLst>
              <a:ext uri="{FF2B5EF4-FFF2-40B4-BE49-F238E27FC236}">
                <a16:creationId xmlns:a16="http://schemas.microsoft.com/office/drawing/2014/main" id="{C7FB6C5E-3D32-9FB9-FC6B-6FAFEAB57276}"/>
              </a:ext>
            </a:extLst>
          </p:cNvPr>
          <p:cNvSpPr>
            <a:spLocks noGrp="1"/>
          </p:cNvSpPr>
          <p:nvPr>
            <p:ph type="body" sz="half" idx="2"/>
          </p:nvPr>
        </p:nvSpPr>
        <p:spPr>
          <a:xfrm>
            <a:off x="298881" y="1949605"/>
            <a:ext cx="5625930" cy="3950564"/>
          </a:xfrm>
        </p:spPr>
        <p:txBody>
          <a:bodyPr>
            <a:normAutofit/>
          </a:bodyPr>
          <a:lstStyle/>
          <a:p>
            <a:pPr marL="342900" indent="-342900">
              <a:buFont typeface="Arial" panose="020B0604020202020204" pitchFamily="34" charset="0"/>
              <a:buChar char="•"/>
            </a:pPr>
            <a:r>
              <a:rPr lang="nb-NO" sz="1400" dirty="0">
                <a:latin typeface="+mj-lt"/>
              </a:rPr>
              <a:t>Hjertet i bygda / 49 av 87 butikker ligger i distriktet</a:t>
            </a:r>
          </a:p>
          <a:p>
            <a:pPr marL="342900" indent="-342900">
              <a:buFont typeface="Arial" panose="020B0604020202020204" pitchFamily="34" charset="0"/>
              <a:buChar char="•"/>
            </a:pPr>
            <a:r>
              <a:rPr lang="nb-NO" sz="1400" b="1" dirty="0">
                <a:latin typeface="+mj-lt"/>
              </a:rPr>
              <a:t>Sterk på inkludering og mangfold</a:t>
            </a:r>
          </a:p>
          <a:p>
            <a:pPr marL="342900" indent="-342900">
              <a:buFont typeface="Arial" panose="020B0604020202020204" pitchFamily="34" charset="0"/>
              <a:buChar char="•"/>
            </a:pPr>
            <a:r>
              <a:rPr lang="nb-NO" sz="1400" dirty="0">
                <a:latin typeface="+mj-lt"/>
              </a:rPr>
              <a:t>Mer enn 100 sponsorat i Nordland</a:t>
            </a:r>
          </a:p>
          <a:p>
            <a:pPr marL="342900" indent="-342900">
              <a:buFont typeface="Arial" panose="020B0604020202020204" pitchFamily="34" charset="0"/>
              <a:buChar char="•"/>
            </a:pPr>
            <a:r>
              <a:rPr lang="nb-NO" sz="1400" dirty="0">
                <a:latin typeface="+mj-lt"/>
              </a:rPr>
              <a:t>Er nå eid av 70.000 medeiere</a:t>
            </a:r>
          </a:p>
          <a:p>
            <a:pPr marL="342900" indent="-342900">
              <a:buFont typeface="Arial" panose="020B0604020202020204" pitchFamily="34" charset="0"/>
              <a:buChar char="•"/>
            </a:pPr>
            <a:r>
              <a:rPr lang="nb-NO" sz="1400" dirty="0">
                <a:latin typeface="+mj-lt"/>
              </a:rPr>
              <a:t>Butikkene ligger fra Andenes i nord til Terråk i sør</a:t>
            </a:r>
          </a:p>
          <a:p>
            <a:endParaRPr lang="nb-NO" sz="1400" dirty="0">
              <a:latin typeface="+mj-lt"/>
            </a:endParaRPr>
          </a:p>
          <a:p>
            <a:r>
              <a:rPr lang="nb-NO" sz="1400" b="1" dirty="0">
                <a:latin typeface="+mj-lt"/>
              </a:rPr>
              <a:t>Samvirkemodellen </a:t>
            </a:r>
          </a:p>
          <a:p>
            <a:pPr marL="342900" indent="-342900">
              <a:buFont typeface="Arial" panose="020B0604020202020204" pitchFamily="34" charset="0"/>
              <a:buChar char="•"/>
            </a:pPr>
            <a:r>
              <a:rPr lang="nb-NO" sz="1400" dirty="0">
                <a:latin typeface="+mj-lt"/>
              </a:rPr>
              <a:t>Vi er til på grunn av medeierne våre. </a:t>
            </a:r>
          </a:p>
          <a:p>
            <a:pPr marL="342900" indent="-342900">
              <a:buFont typeface="Arial" panose="020B0604020202020204" pitchFamily="34" charset="0"/>
              <a:buChar char="•"/>
            </a:pPr>
            <a:r>
              <a:rPr lang="nb-NO" sz="1400" dirty="0">
                <a:latin typeface="+mj-lt"/>
              </a:rPr>
              <a:t>Økt fokus på sosial bærekraft er drevet fram av styret, ledelsen, av våre ansatte og ikke minst av medeierne våre.</a:t>
            </a:r>
          </a:p>
          <a:p>
            <a:pPr marL="342900" indent="-342900">
              <a:buFont typeface="Arial" panose="020B0604020202020204" pitchFamily="34" charset="0"/>
              <a:buChar char="•"/>
            </a:pPr>
            <a:endParaRPr lang="nb-NO" sz="1800" dirty="0"/>
          </a:p>
          <a:p>
            <a:pPr marL="342900" indent="-342900">
              <a:buFont typeface="Arial" panose="020B0604020202020204" pitchFamily="34" charset="0"/>
              <a:buChar char="•"/>
            </a:pPr>
            <a:endParaRPr lang="nb-NO" sz="1800" dirty="0"/>
          </a:p>
          <a:p>
            <a:endParaRPr lang="nb-NO" sz="1800" dirty="0"/>
          </a:p>
          <a:p>
            <a:endParaRPr lang="nb-NO" sz="1800" dirty="0"/>
          </a:p>
          <a:p>
            <a:endParaRPr lang="nb-NO" sz="1800" dirty="0"/>
          </a:p>
        </p:txBody>
      </p:sp>
      <p:pic>
        <p:nvPicPr>
          <p:cNvPr id="7" name="Picture 2">
            <a:extLst>
              <a:ext uri="{FF2B5EF4-FFF2-40B4-BE49-F238E27FC236}">
                <a16:creationId xmlns:a16="http://schemas.microsoft.com/office/drawing/2014/main" id="{B2ED9039-FC13-E1E3-B222-6A8B289EEA2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5936" r="5936"/>
          <a:stretch/>
        </p:blipFill>
        <p:spPr bwMode="auto">
          <a:xfrm>
            <a:off x="6019800" y="541338"/>
            <a:ext cx="5556250" cy="4724400"/>
          </a:xfrm>
          <a:prstGeom prst="rect">
            <a:avLst/>
          </a:prstGeom>
          <a:solidFill>
            <a:srgbClr val="FFFFFF"/>
          </a:solidFill>
        </p:spPr>
      </p:pic>
    </p:spTree>
    <p:extLst>
      <p:ext uri="{BB962C8B-B14F-4D97-AF65-F5344CB8AC3E}">
        <p14:creationId xmlns:p14="http://schemas.microsoft.com/office/powerpoint/2010/main" val="385780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02047-4FD1-2B01-B8B1-E77F75E34ADA}"/>
              </a:ext>
            </a:extLst>
          </p:cNvPr>
          <p:cNvSpPr>
            <a:spLocks noGrp="1"/>
          </p:cNvSpPr>
          <p:nvPr>
            <p:ph type="title"/>
          </p:nvPr>
        </p:nvSpPr>
        <p:spPr>
          <a:xfrm>
            <a:off x="609600" y="540580"/>
            <a:ext cx="5237018" cy="1053379"/>
          </a:xfrm>
        </p:spPr>
        <p:txBody>
          <a:bodyPr anchor="ctr">
            <a:normAutofit/>
          </a:bodyPr>
          <a:lstStyle/>
          <a:p>
            <a:r>
              <a:rPr lang="nb-NO" b="1" dirty="0"/>
              <a:t>Rekruttering 2022</a:t>
            </a:r>
          </a:p>
        </p:txBody>
      </p:sp>
      <p:pic>
        <p:nvPicPr>
          <p:cNvPr id="6" name="Plassholder for bilde 5">
            <a:extLst>
              <a:ext uri="{FF2B5EF4-FFF2-40B4-BE49-F238E27FC236}">
                <a16:creationId xmlns:a16="http://schemas.microsoft.com/office/drawing/2014/main" id="{CE05A9CD-5FB0-B2FC-24DD-1169DC834616}"/>
              </a:ext>
            </a:extLst>
          </p:cNvPr>
          <p:cNvPicPr>
            <a:picLocks noGrp="1" noChangeAspect="1"/>
          </p:cNvPicPr>
          <p:nvPr>
            <p:ph type="pic" idx="1"/>
          </p:nvPr>
        </p:nvPicPr>
        <p:blipFill rotWithShape="1">
          <a:blip r:embed="rId2"/>
          <a:srcRect l="12466" r="11965" b="1"/>
          <a:stretch/>
        </p:blipFill>
        <p:spPr>
          <a:xfrm>
            <a:off x="6682154" y="540580"/>
            <a:ext cx="4682301" cy="4724400"/>
          </a:xfrm>
          <a:noFill/>
        </p:spPr>
      </p:pic>
      <p:sp>
        <p:nvSpPr>
          <p:cNvPr id="4" name="Plassholder for tekst 3">
            <a:extLst>
              <a:ext uri="{FF2B5EF4-FFF2-40B4-BE49-F238E27FC236}">
                <a16:creationId xmlns:a16="http://schemas.microsoft.com/office/drawing/2014/main" id="{39308E88-DDDD-72E2-6B50-2725625BF075}"/>
              </a:ext>
            </a:extLst>
          </p:cNvPr>
          <p:cNvSpPr>
            <a:spLocks noGrp="1"/>
          </p:cNvSpPr>
          <p:nvPr>
            <p:ph type="body" sz="half" idx="2"/>
          </p:nvPr>
        </p:nvSpPr>
        <p:spPr>
          <a:xfrm>
            <a:off x="609600" y="1728896"/>
            <a:ext cx="5237018" cy="3536084"/>
          </a:xfrm>
        </p:spPr>
        <p:txBody>
          <a:bodyPr>
            <a:normAutofit/>
          </a:bodyPr>
          <a:lstStyle/>
          <a:p>
            <a:r>
              <a:rPr lang="nb-NO" sz="1900" b="1"/>
              <a:t>Utfordrende for tiden</a:t>
            </a:r>
          </a:p>
          <a:p>
            <a:pPr marL="342900" indent="-342900">
              <a:buFont typeface="Arial" panose="020B0604020202020204" pitchFamily="34" charset="0"/>
              <a:buChar char="•"/>
            </a:pPr>
            <a:r>
              <a:rPr lang="nb-NO" sz="1900"/>
              <a:t>Lav arbeidsledighet</a:t>
            </a:r>
          </a:p>
          <a:p>
            <a:pPr marL="342900" indent="-342900">
              <a:buFont typeface="Arial" panose="020B0604020202020204" pitchFamily="34" charset="0"/>
              <a:buChar char="•"/>
            </a:pPr>
            <a:r>
              <a:rPr lang="nb-NO" sz="1900"/>
              <a:t>Distrikt/by - industri</a:t>
            </a:r>
          </a:p>
          <a:p>
            <a:pPr marL="342900" indent="-342900">
              <a:buFont typeface="Arial" panose="020B0604020202020204" pitchFamily="34" charset="0"/>
              <a:buChar char="•"/>
            </a:pPr>
            <a:endParaRPr lang="nb-NO" sz="1900"/>
          </a:p>
          <a:p>
            <a:r>
              <a:rPr lang="nb-NO" sz="1900" b="1"/>
              <a:t>Tiltak: </a:t>
            </a:r>
          </a:p>
          <a:p>
            <a:pPr marL="342900" indent="-342900">
              <a:buFont typeface="Arial" panose="020B0604020202020204" pitchFamily="34" charset="0"/>
              <a:buChar char="•"/>
            </a:pPr>
            <a:r>
              <a:rPr lang="nb-NO" sz="1900"/>
              <a:t>Intern rekruttering - talenter</a:t>
            </a:r>
          </a:p>
          <a:p>
            <a:pPr marL="342900" indent="-342900">
              <a:buFont typeface="Arial" panose="020B0604020202020204" pitchFamily="34" charset="0"/>
              <a:buChar char="•"/>
            </a:pPr>
            <a:r>
              <a:rPr lang="nb-NO" sz="1900"/>
              <a:t>Unge arbeidstakere</a:t>
            </a:r>
          </a:p>
          <a:p>
            <a:pPr marL="342900" indent="-342900">
              <a:buFont typeface="Arial" panose="020B0604020202020204" pitchFamily="34" charset="0"/>
              <a:buChar char="•"/>
            </a:pPr>
            <a:r>
              <a:rPr lang="nb-NO" sz="1900"/>
              <a:t>Pensjonister</a:t>
            </a:r>
          </a:p>
          <a:p>
            <a:pPr marL="342900" indent="-342900">
              <a:buFont typeface="Arial" panose="020B0604020202020204" pitchFamily="34" charset="0"/>
              <a:buChar char="•"/>
            </a:pPr>
            <a:r>
              <a:rPr lang="nb-NO" sz="1900"/>
              <a:t>Diverse arbeidstrening</a:t>
            </a:r>
          </a:p>
        </p:txBody>
      </p:sp>
    </p:spTree>
    <p:extLst>
      <p:ext uri="{BB962C8B-B14F-4D97-AF65-F5344CB8AC3E}">
        <p14:creationId xmlns:p14="http://schemas.microsoft.com/office/powerpoint/2010/main" val="368153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65DE7A-736B-996E-7B05-A1D5C53EC620}"/>
              </a:ext>
            </a:extLst>
          </p:cNvPr>
          <p:cNvSpPr>
            <a:spLocks noGrp="1"/>
          </p:cNvSpPr>
          <p:nvPr>
            <p:ph type="title"/>
          </p:nvPr>
        </p:nvSpPr>
        <p:spPr>
          <a:xfrm>
            <a:off x="609600" y="768156"/>
            <a:ext cx="4141304" cy="1053379"/>
          </a:xfrm>
        </p:spPr>
        <p:txBody>
          <a:bodyPr>
            <a:normAutofit fontScale="90000"/>
          </a:bodyPr>
          <a:lstStyle/>
          <a:p>
            <a:r>
              <a:rPr lang="nb-NO" b="1" dirty="0"/>
              <a:t>Samvirkelaget</a:t>
            </a:r>
            <a:br>
              <a:rPr lang="nb-NO" b="1" dirty="0"/>
            </a:br>
            <a:r>
              <a:rPr lang="nb-NO" b="1" dirty="0"/>
              <a:t>kaffebar</a:t>
            </a:r>
          </a:p>
        </p:txBody>
      </p:sp>
      <p:sp>
        <p:nvSpPr>
          <p:cNvPr id="4" name="Plassholder for tekst 3">
            <a:extLst>
              <a:ext uri="{FF2B5EF4-FFF2-40B4-BE49-F238E27FC236}">
                <a16:creationId xmlns:a16="http://schemas.microsoft.com/office/drawing/2014/main" id="{805D06CC-D15C-6C84-633E-35EB602F30CF}"/>
              </a:ext>
            </a:extLst>
          </p:cNvPr>
          <p:cNvSpPr>
            <a:spLocks noGrp="1"/>
          </p:cNvSpPr>
          <p:nvPr>
            <p:ph type="body" sz="half" idx="2"/>
          </p:nvPr>
        </p:nvSpPr>
        <p:spPr>
          <a:xfrm>
            <a:off x="609599" y="2027070"/>
            <a:ext cx="4837889" cy="3536084"/>
          </a:xfrm>
        </p:spPr>
        <p:txBody>
          <a:bodyPr>
            <a:normAutofit fontScale="70000" lnSpcReduction="20000"/>
          </a:bodyPr>
          <a:lstStyle/>
          <a:p>
            <a:pPr marL="342900" indent="-342900" algn="l" rtl="0" fontAlgn="base">
              <a:buFont typeface="Arial" panose="020B0604020202020204" pitchFamily="34" charset="0"/>
              <a:buChar char="•"/>
            </a:pPr>
            <a:r>
              <a:rPr lang="nb-NO" dirty="0">
                <a:solidFill>
                  <a:schemeClr val="tx1"/>
                </a:solidFill>
              </a:rPr>
              <a:t>Lokale med lang leiekontrakt</a:t>
            </a:r>
            <a:endParaRPr lang="nb-NO" sz="2000" dirty="0">
              <a:solidFill>
                <a:schemeClr val="tx1"/>
              </a:solidFill>
            </a:endParaRPr>
          </a:p>
          <a:p>
            <a:pPr marL="342900" indent="-342900" algn="l" rtl="0" fontAlgn="base">
              <a:buFont typeface="Arial" panose="020B0604020202020204" pitchFamily="34" charset="0"/>
              <a:buChar char="•"/>
            </a:pPr>
            <a:r>
              <a:rPr lang="nb-NO" sz="2000" dirty="0">
                <a:solidFill>
                  <a:schemeClr val="tx1"/>
                </a:solidFill>
              </a:rPr>
              <a:t>La oss skape en arbeidsplass med mening</a:t>
            </a:r>
          </a:p>
          <a:p>
            <a:pPr marL="342900" indent="-342900" algn="l" rtl="0" fontAlgn="base">
              <a:buFont typeface="Arial" panose="020B0604020202020204" pitchFamily="34" charset="0"/>
              <a:buChar char="•"/>
            </a:pPr>
            <a:r>
              <a:rPr lang="nb-NO" sz="2000" dirty="0">
                <a:solidFill>
                  <a:schemeClr val="tx1"/>
                </a:solidFill>
              </a:rPr>
              <a:t>Etablert i 2018</a:t>
            </a:r>
          </a:p>
          <a:p>
            <a:pPr marL="342900" indent="-342900" algn="l" rtl="0" fontAlgn="base">
              <a:buFont typeface="Arial" panose="020B0604020202020204" pitchFamily="34" charset="0"/>
              <a:buChar char="•"/>
            </a:pPr>
            <a:r>
              <a:rPr lang="nb-NO" dirty="0">
                <a:solidFill>
                  <a:schemeClr val="tx1"/>
                </a:solidFill>
              </a:rPr>
              <a:t>Null-</a:t>
            </a:r>
            <a:r>
              <a:rPr lang="nb-NO" sz="2000" dirty="0">
                <a:solidFill>
                  <a:schemeClr val="tx1"/>
                </a:solidFill>
              </a:rPr>
              <a:t>profitt-prosjekt </a:t>
            </a:r>
          </a:p>
          <a:p>
            <a:pPr marL="342900" indent="-342900" algn="l" rtl="0" fontAlgn="base">
              <a:buFont typeface="Arial" panose="020B0604020202020204" pitchFamily="34" charset="0"/>
              <a:buChar char="•"/>
            </a:pPr>
            <a:r>
              <a:rPr lang="nb-NO" sz="2000" dirty="0">
                <a:solidFill>
                  <a:schemeClr val="tx1"/>
                </a:solidFill>
              </a:rPr>
              <a:t>Sirkulær tankegang</a:t>
            </a:r>
          </a:p>
          <a:p>
            <a:pPr marL="342900" indent="-342900" algn="l" rtl="0" fontAlgn="base">
              <a:buFont typeface="Arial" panose="020B0604020202020204" pitchFamily="34" charset="0"/>
              <a:buChar char="•"/>
            </a:pPr>
            <a:r>
              <a:rPr lang="nb-NO" sz="2000" dirty="0">
                <a:solidFill>
                  <a:schemeClr val="tx1"/>
                </a:solidFill>
              </a:rPr>
              <a:t>Sosial bærekraft - mennesket som ressurs</a:t>
            </a:r>
          </a:p>
          <a:p>
            <a:pPr marL="342900" indent="-342900" algn="l" rtl="0" fontAlgn="base">
              <a:buFont typeface="Arial" panose="020B0604020202020204" pitchFamily="34" charset="0"/>
              <a:buChar char="•"/>
            </a:pPr>
            <a:r>
              <a:rPr lang="nb-NO" sz="2000" dirty="0">
                <a:solidFill>
                  <a:schemeClr val="tx1"/>
                </a:solidFill>
              </a:rPr>
              <a:t>En ny sjanse</a:t>
            </a:r>
          </a:p>
          <a:p>
            <a:pPr marL="342900" indent="-342900" algn="l" rtl="0" fontAlgn="base">
              <a:buFont typeface="Arial" panose="020B0604020202020204" pitchFamily="34" charset="0"/>
              <a:buChar char="•"/>
            </a:pPr>
            <a:r>
              <a:rPr lang="nb-NO" sz="2000" dirty="0">
                <a:solidFill>
                  <a:schemeClr val="tx1"/>
                </a:solidFill>
              </a:rPr>
              <a:t>Samarbeid med NAV, Nordlandssykehuset og skolene</a:t>
            </a:r>
          </a:p>
          <a:p>
            <a:pPr marL="342900" indent="-342900" algn="l" rtl="0" fontAlgn="base">
              <a:buFont typeface="Arial" panose="020B0604020202020204" pitchFamily="34" charset="0"/>
              <a:buChar char="•"/>
            </a:pPr>
            <a:r>
              <a:rPr lang="nb-NO" sz="2000" b="0" i="0" dirty="0">
                <a:solidFill>
                  <a:schemeClr val="tx1"/>
                </a:solidFill>
                <a:effectLst/>
              </a:rPr>
              <a:t>30 kandidater har vært igjennom programmet</a:t>
            </a:r>
          </a:p>
          <a:p>
            <a:pPr marL="342900" indent="-342900" algn="l" rtl="0" fontAlgn="base">
              <a:buFont typeface="Arial" panose="020B0604020202020204" pitchFamily="34" charset="0"/>
              <a:buChar char="•"/>
            </a:pPr>
            <a:r>
              <a:rPr lang="nb-NO" sz="2000" dirty="0" err="1">
                <a:solidFill>
                  <a:schemeClr val="tx1"/>
                </a:solidFill>
              </a:rPr>
              <a:t>Samvirkeskola</a:t>
            </a:r>
            <a:endParaRPr lang="nb-NO" sz="2000" dirty="0">
              <a:solidFill>
                <a:schemeClr val="tx1"/>
              </a:solidFill>
            </a:endParaRPr>
          </a:p>
          <a:p>
            <a:pPr marL="342900" indent="-342900" algn="l" rtl="0" fontAlgn="base">
              <a:buFont typeface="Arial" panose="020B0604020202020204" pitchFamily="34" charset="0"/>
              <a:buChar char="•"/>
            </a:pPr>
            <a:r>
              <a:rPr lang="nb-NO" sz="2000" dirty="0">
                <a:solidFill>
                  <a:schemeClr val="tx1"/>
                </a:solidFill>
              </a:rPr>
              <a:t>Mer enn kun en god kopp kaffe</a:t>
            </a:r>
          </a:p>
          <a:p>
            <a:pPr marL="342900" indent="-342900" algn="l" rtl="0" fontAlgn="base">
              <a:buFont typeface="Arial" panose="020B0604020202020204" pitchFamily="34" charset="0"/>
              <a:buChar char="•"/>
            </a:pPr>
            <a:r>
              <a:rPr lang="nb-NO" sz="2000" dirty="0">
                <a:solidFill>
                  <a:schemeClr val="tx1"/>
                </a:solidFill>
              </a:rPr>
              <a:t>Jeanett… vår nye daglige leder på S-laget!</a:t>
            </a:r>
          </a:p>
          <a:p>
            <a:endParaRPr lang="nb-NO" dirty="0"/>
          </a:p>
        </p:txBody>
      </p:sp>
      <p:pic>
        <p:nvPicPr>
          <p:cNvPr id="6" name="Bilde 5">
            <a:extLst>
              <a:ext uri="{FF2B5EF4-FFF2-40B4-BE49-F238E27FC236}">
                <a16:creationId xmlns:a16="http://schemas.microsoft.com/office/drawing/2014/main" id="{234E7071-1922-CD84-1814-F7C7CEE6105C}"/>
              </a:ext>
            </a:extLst>
          </p:cNvPr>
          <p:cNvPicPr>
            <a:picLocks noChangeAspect="1"/>
          </p:cNvPicPr>
          <p:nvPr/>
        </p:nvPicPr>
        <p:blipFill>
          <a:blip r:embed="rId2"/>
          <a:stretch>
            <a:fillRect/>
          </a:stretch>
        </p:blipFill>
        <p:spPr>
          <a:xfrm>
            <a:off x="6862439" y="843193"/>
            <a:ext cx="4719961" cy="4719961"/>
          </a:xfrm>
          <a:prstGeom prst="rect">
            <a:avLst/>
          </a:prstGeom>
        </p:spPr>
      </p:pic>
      <p:sp>
        <p:nvSpPr>
          <p:cNvPr id="8" name="Ellipse 7">
            <a:extLst>
              <a:ext uri="{FF2B5EF4-FFF2-40B4-BE49-F238E27FC236}">
                <a16:creationId xmlns:a16="http://schemas.microsoft.com/office/drawing/2014/main" id="{805A6B13-BDE1-E8FB-2BC0-6D8D2C14A1B5}"/>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20 med-arbeidere ut i fast arbeid</a:t>
            </a:r>
          </a:p>
        </p:txBody>
      </p:sp>
    </p:spTree>
    <p:extLst>
      <p:ext uri="{BB962C8B-B14F-4D97-AF65-F5344CB8AC3E}">
        <p14:creationId xmlns:p14="http://schemas.microsoft.com/office/powerpoint/2010/main" val="185522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CAE7F6-A454-6CA3-B93C-CE7A01478F8C}"/>
              </a:ext>
            </a:extLst>
          </p:cNvPr>
          <p:cNvSpPr>
            <a:spLocks noGrp="1"/>
          </p:cNvSpPr>
          <p:nvPr>
            <p:ph type="title"/>
          </p:nvPr>
        </p:nvSpPr>
        <p:spPr/>
        <p:txBody>
          <a:bodyPr/>
          <a:lstStyle/>
          <a:p>
            <a:r>
              <a:rPr lang="nb-NO" b="1" dirty="0"/>
              <a:t>Serviceteamet </a:t>
            </a:r>
          </a:p>
        </p:txBody>
      </p:sp>
      <p:sp>
        <p:nvSpPr>
          <p:cNvPr id="4" name="Plassholder for tekst 3">
            <a:extLst>
              <a:ext uri="{FF2B5EF4-FFF2-40B4-BE49-F238E27FC236}">
                <a16:creationId xmlns:a16="http://schemas.microsoft.com/office/drawing/2014/main" id="{B5C571B9-3F00-EA2D-38C9-0C6F403209BF}"/>
              </a:ext>
            </a:extLst>
          </p:cNvPr>
          <p:cNvSpPr>
            <a:spLocks noGrp="1"/>
          </p:cNvSpPr>
          <p:nvPr>
            <p:ph type="body" sz="half" idx="2"/>
          </p:nvPr>
        </p:nvSpPr>
        <p:spPr>
          <a:xfrm>
            <a:off x="609600" y="1896256"/>
            <a:ext cx="5237018" cy="3536084"/>
          </a:xfrm>
        </p:spPr>
        <p:txBody>
          <a:bodyPr>
            <a:normAutofit/>
          </a:bodyPr>
          <a:lstStyle/>
          <a:p>
            <a:pPr marL="342900" indent="-342900">
              <a:buFont typeface="Arial" panose="020B0604020202020204" pitchFamily="34" charset="0"/>
              <a:buChar char="•"/>
            </a:pPr>
            <a:r>
              <a:rPr lang="nb-NO" sz="1400" dirty="0"/>
              <a:t>Samarbeid med Frem</a:t>
            </a:r>
          </a:p>
          <a:p>
            <a:pPr marL="342900" indent="-342900">
              <a:buFont typeface="Arial" panose="020B0604020202020204" pitchFamily="34" charset="0"/>
              <a:buChar char="•"/>
            </a:pPr>
            <a:r>
              <a:rPr lang="nb-NO" sz="1400" dirty="0"/>
              <a:t>Arbeidstrening – lavterskel inngang til arbeidslivet</a:t>
            </a:r>
          </a:p>
          <a:p>
            <a:pPr marL="342900" indent="-342900">
              <a:buFont typeface="Arial" panose="020B0604020202020204" pitchFamily="34" charset="0"/>
              <a:buChar char="•"/>
            </a:pPr>
            <a:r>
              <a:rPr lang="nb-NO" sz="1400" dirty="0"/>
              <a:t>Mobil gruppe arbeidstakere</a:t>
            </a:r>
          </a:p>
          <a:p>
            <a:pPr marL="342900" indent="-342900">
              <a:buFont typeface="Arial" panose="020B0604020202020204" pitchFamily="34" charset="0"/>
              <a:buChar char="•"/>
            </a:pPr>
            <a:r>
              <a:rPr lang="nb-NO" sz="1400" dirty="0"/>
              <a:t>Bistår butikkene på senteret med forefallende arbeid</a:t>
            </a:r>
          </a:p>
          <a:p>
            <a:pPr marL="342900" indent="-342900">
              <a:buFont typeface="Arial" panose="020B0604020202020204" pitchFamily="34" charset="0"/>
              <a:buChar char="•"/>
            </a:pPr>
            <a:r>
              <a:rPr lang="nb-NO" sz="1400" dirty="0"/>
              <a:t>Arbeidslivets utstillingsvindu</a:t>
            </a:r>
          </a:p>
          <a:p>
            <a:pPr marL="342900" indent="-342900">
              <a:buFont typeface="Arial" panose="020B0604020202020204" pitchFamily="34" charset="0"/>
              <a:buChar char="•"/>
            </a:pPr>
            <a:r>
              <a:rPr lang="nb-NO" sz="1400" dirty="0"/>
              <a:t>Vinn-vinn-situasjon</a:t>
            </a:r>
          </a:p>
        </p:txBody>
      </p:sp>
      <p:pic>
        <p:nvPicPr>
          <p:cNvPr id="22" name="Bilde 21">
            <a:extLst>
              <a:ext uri="{FF2B5EF4-FFF2-40B4-BE49-F238E27FC236}">
                <a16:creationId xmlns:a16="http://schemas.microsoft.com/office/drawing/2014/main" id="{CCD445E7-C874-3D93-1EAC-0D620342969E}"/>
              </a:ext>
            </a:extLst>
          </p:cNvPr>
          <p:cNvPicPr>
            <a:picLocks noChangeAspect="1"/>
          </p:cNvPicPr>
          <p:nvPr/>
        </p:nvPicPr>
        <p:blipFill>
          <a:blip r:embed="rId2"/>
          <a:stretch>
            <a:fillRect/>
          </a:stretch>
        </p:blipFill>
        <p:spPr>
          <a:xfrm>
            <a:off x="6734540" y="676568"/>
            <a:ext cx="4443821" cy="4452425"/>
          </a:xfrm>
          <a:prstGeom prst="rect">
            <a:avLst/>
          </a:prstGeom>
        </p:spPr>
      </p:pic>
      <p:sp>
        <p:nvSpPr>
          <p:cNvPr id="23" name="Ellipse 22">
            <a:extLst>
              <a:ext uri="{FF2B5EF4-FFF2-40B4-BE49-F238E27FC236}">
                <a16:creationId xmlns:a16="http://schemas.microsoft.com/office/drawing/2014/main" id="{5D7F0393-023D-6C44-BF9D-B0B5390AB2D0}"/>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En fin måte å få vist seg fram på</a:t>
            </a:r>
          </a:p>
        </p:txBody>
      </p:sp>
    </p:spTree>
    <p:extLst>
      <p:ext uri="{BB962C8B-B14F-4D97-AF65-F5344CB8AC3E}">
        <p14:creationId xmlns:p14="http://schemas.microsoft.com/office/powerpoint/2010/main" val="2549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A34773-48F4-5BC8-FFB1-D05CA2253685}"/>
              </a:ext>
            </a:extLst>
          </p:cNvPr>
          <p:cNvSpPr>
            <a:spLocks noGrp="1"/>
          </p:cNvSpPr>
          <p:nvPr>
            <p:ph type="title"/>
          </p:nvPr>
        </p:nvSpPr>
        <p:spPr/>
        <p:txBody>
          <a:bodyPr>
            <a:normAutofit fontScale="90000"/>
          </a:bodyPr>
          <a:lstStyle/>
          <a:p>
            <a:r>
              <a:rPr lang="nb-NO" b="1" dirty="0"/>
              <a:t>Flyktningkontoret/ Bodø voksenopplæring</a:t>
            </a:r>
          </a:p>
        </p:txBody>
      </p:sp>
      <p:sp>
        <p:nvSpPr>
          <p:cNvPr id="4" name="Plassholder for tekst 3">
            <a:extLst>
              <a:ext uri="{FF2B5EF4-FFF2-40B4-BE49-F238E27FC236}">
                <a16:creationId xmlns:a16="http://schemas.microsoft.com/office/drawing/2014/main" id="{A0F1BB42-9CA7-FA6C-9F5F-52532D9EDE45}"/>
              </a:ext>
            </a:extLst>
          </p:cNvPr>
          <p:cNvSpPr>
            <a:spLocks noGrp="1"/>
          </p:cNvSpPr>
          <p:nvPr>
            <p:ph type="body" sz="half" idx="2"/>
          </p:nvPr>
        </p:nvSpPr>
        <p:spPr/>
        <p:txBody>
          <a:bodyPr>
            <a:normAutofit fontScale="92500"/>
          </a:bodyPr>
          <a:lstStyle/>
          <a:p>
            <a:pPr marL="342900" indent="-342900">
              <a:buFont typeface="Arial" panose="020B0604020202020204" pitchFamily="34" charset="0"/>
              <a:buChar char="•"/>
            </a:pPr>
            <a:r>
              <a:rPr lang="nb-NO" sz="1400" dirty="0"/>
              <a:t>Toårig språkopplæring</a:t>
            </a:r>
          </a:p>
          <a:p>
            <a:pPr marL="342900" indent="-342900">
              <a:buFont typeface="Arial" panose="020B0604020202020204" pitchFamily="34" charset="0"/>
              <a:buChar char="•"/>
            </a:pPr>
            <a:r>
              <a:rPr lang="nb-NO" sz="1400" dirty="0"/>
              <a:t>Coop Nordland får komme inn i klasserommet første år</a:t>
            </a:r>
          </a:p>
          <a:p>
            <a:pPr marL="342900" indent="-342900">
              <a:buFont typeface="Arial" panose="020B0604020202020204" pitchFamily="34" charset="0"/>
              <a:buChar char="•"/>
            </a:pPr>
            <a:r>
              <a:rPr lang="nb-NO" sz="1400" dirty="0"/>
              <a:t>Deltakerne får arbeidspraksis i våre butikker andre år</a:t>
            </a:r>
          </a:p>
          <a:p>
            <a:pPr marL="342900" indent="-342900">
              <a:buFont typeface="Arial" panose="020B0604020202020204" pitchFamily="34" charset="0"/>
              <a:buChar char="•"/>
            </a:pPr>
            <a:r>
              <a:rPr lang="nb-NO" sz="1400" dirty="0"/>
              <a:t>Over halvparten får fast jobb hos oss</a:t>
            </a:r>
          </a:p>
          <a:p>
            <a:pPr marL="342900" indent="-342900">
              <a:buFont typeface="Arial" panose="020B0604020202020204" pitchFamily="34" charset="0"/>
              <a:buChar char="•"/>
            </a:pPr>
            <a:r>
              <a:rPr lang="nb-NO" sz="1400" dirty="0"/>
              <a:t>Pr i dag har vi medarbeidere fra 27 land</a:t>
            </a:r>
          </a:p>
          <a:p>
            <a:pPr marL="342900" indent="-342900">
              <a:buFont typeface="Arial" panose="020B0604020202020204" pitchFamily="34" charset="0"/>
              <a:buChar char="•"/>
            </a:pPr>
            <a:r>
              <a:rPr lang="nb-NO" sz="1400" dirty="0"/>
              <a:t>Sikkerhetssjef Nils Harry Lillejord leder dette arbeidet og ble kåret til Månedens Stjernekollega i 2020 – nominert av Flyktningkontoret</a:t>
            </a:r>
          </a:p>
          <a:p>
            <a:r>
              <a:rPr lang="nb-NO" sz="1400" dirty="0"/>
              <a:t>Nominasjonen:</a:t>
            </a:r>
          </a:p>
          <a:p>
            <a:pPr marL="342900" indent="-342900">
              <a:buFont typeface="Arial" panose="020B0604020202020204" pitchFamily="34" charset="0"/>
              <a:buChar char="•"/>
            </a:pPr>
            <a:r>
              <a:rPr lang="nb-NO" sz="1400" i="1" dirty="0"/>
              <a:t>Han har deltatt på alle oppstartsmøter med butikksjef, praksisdeltaker og Flyktningkontoret, noe som har skapt en trygg og god start av praksis for alle parter. De siste årene har Nils stilt opp i vinterferiene for Flyktningkontorets vinterskole og fortalt deltakerne i introduksjonsprogram om Coop Nordland og om hva som skal til for å bli en god butikkmedarbeider.</a:t>
            </a:r>
          </a:p>
          <a:p>
            <a:pPr marL="342900" indent="-342900">
              <a:buFont typeface="Arial" panose="020B0604020202020204" pitchFamily="34" charset="0"/>
              <a:buChar char="•"/>
            </a:pPr>
            <a:endParaRPr lang="nb-NO" dirty="0"/>
          </a:p>
        </p:txBody>
      </p:sp>
      <p:pic>
        <p:nvPicPr>
          <p:cNvPr id="6" name="Bilde 5">
            <a:extLst>
              <a:ext uri="{FF2B5EF4-FFF2-40B4-BE49-F238E27FC236}">
                <a16:creationId xmlns:a16="http://schemas.microsoft.com/office/drawing/2014/main" id="{BC8725AB-7AA3-D92C-47EE-FE0B0109EDEB}"/>
              </a:ext>
            </a:extLst>
          </p:cNvPr>
          <p:cNvPicPr>
            <a:picLocks noChangeAspect="1"/>
          </p:cNvPicPr>
          <p:nvPr/>
        </p:nvPicPr>
        <p:blipFill>
          <a:blip r:embed="rId2"/>
          <a:stretch>
            <a:fillRect/>
          </a:stretch>
        </p:blipFill>
        <p:spPr>
          <a:xfrm>
            <a:off x="6219968" y="540580"/>
            <a:ext cx="4724400" cy="4724400"/>
          </a:xfrm>
          <a:prstGeom prst="rect">
            <a:avLst/>
          </a:prstGeom>
        </p:spPr>
      </p:pic>
      <p:sp>
        <p:nvSpPr>
          <p:cNvPr id="7" name="Ellipse 6">
            <a:extLst>
              <a:ext uri="{FF2B5EF4-FFF2-40B4-BE49-F238E27FC236}">
                <a16:creationId xmlns:a16="http://schemas.microsoft.com/office/drawing/2014/main" id="{DD99A9AF-B061-1D12-1398-13559CB904AB}"/>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Mange får fast jobb</a:t>
            </a:r>
          </a:p>
        </p:txBody>
      </p:sp>
    </p:spTree>
    <p:extLst>
      <p:ext uri="{BB962C8B-B14F-4D97-AF65-F5344CB8AC3E}">
        <p14:creationId xmlns:p14="http://schemas.microsoft.com/office/powerpoint/2010/main" val="72357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D12039-A9A7-1C67-C409-B0532A535392}"/>
              </a:ext>
            </a:extLst>
          </p:cNvPr>
          <p:cNvSpPr>
            <a:spLocks noGrp="1"/>
          </p:cNvSpPr>
          <p:nvPr>
            <p:ph type="title"/>
          </p:nvPr>
        </p:nvSpPr>
        <p:spPr/>
        <p:txBody>
          <a:bodyPr/>
          <a:lstStyle/>
          <a:p>
            <a:r>
              <a:rPr lang="nb-NO" b="1" dirty="0"/>
              <a:t>Arbeidstrening</a:t>
            </a:r>
          </a:p>
        </p:txBody>
      </p:sp>
      <p:sp>
        <p:nvSpPr>
          <p:cNvPr id="4" name="Plassholder for tekst 3">
            <a:extLst>
              <a:ext uri="{FF2B5EF4-FFF2-40B4-BE49-F238E27FC236}">
                <a16:creationId xmlns:a16="http://schemas.microsoft.com/office/drawing/2014/main" id="{2DC2AB03-8B2C-7123-6B06-CAB5C33AA798}"/>
              </a:ext>
            </a:extLst>
          </p:cNvPr>
          <p:cNvSpPr>
            <a:spLocks noGrp="1"/>
          </p:cNvSpPr>
          <p:nvPr>
            <p:ph type="body" sz="half" idx="2"/>
          </p:nvPr>
        </p:nvSpPr>
        <p:spPr>
          <a:xfrm>
            <a:off x="609600" y="1728896"/>
            <a:ext cx="4610911" cy="3536084"/>
          </a:xfrm>
        </p:spPr>
        <p:txBody>
          <a:bodyPr>
            <a:normAutofit/>
          </a:bodyPr>
          <a:lstStyle/>
          <a:p>
            <a:pPr marL="342900" indent="-342900">
              <a:buFont typeface="Arial" panose="020B0604020202020204" pitchFamily="34" charset="0"/>
              <a:buChar char="•"/>
            </a:pPr>
            <a:r>
              <a:rPr lang="nb-NO" sz="1400" dirty="0"/>
              <a:t>I stort sett alle våre butikker har vi personer på arbeidstrening</a:t>
            </a:r>
          </a:p>
          <a:p>
            <a:pPr marL="342900" indent="-342900">
              <a:buFont typeface="Arial" panose="020B0604020202020204" pitchFamily="34" charset="0"/>
              <a:buChar char="•"/>
            </a:pPr>
            <a:r>
              <a:rPr lang="nb-NO" sz="1400" dirty="0"/>
              <a:t>Bakgrunnen for at de har ramlet ut av arbeidslivet (eller aldri kommet inn) kan være helserelatert, hull i </a:t>
            </a:r>
            <a:r>
              <a:rPr lang="nb-NO" sz="1400" dirty="0" err="1"/>
              <a:t>cv’en</a:t>
            </a:r>
            <a:r>
              <a:rPr lang="nb-NO" sz="1400" dirty="0"/>
              <a:t>, språk mm</a:t>
            </a:r>
          </a:p>
          <a:p>
            <a:pPr marL="342900" indent="-342900">
              <a:buFont typeface="Arial" panose="020B0604020202020204" pitchFamily="34" charset="0"/>
              <a:buChar char="•"/>
            </a:pPr>
            <a:r>
              <a:rPr lang="nb-NO" sz="1400" dirty="0"/>
              <a:t>En del kommer også inn via utdanning</a:t>
            </a:r>
          </a:p>
          <a:p>
            <a:pPr marL="342900" indent="-342900">
              <a:buFont typeface="Arial" panose="020B0604020202020204" pitchFamily="34" charset="0"/>
              <a:buChar char="•"/>
            </a:pPr>
            <a:r>
              <a:rPr lang="nb-NO" sz="1400" dirty="0"/>
              <a:t>Felles for alle er at de har behov for hjelp til å komme seg ut i arbeid</a:t>
            </a:r>
          </a:p>
          <a:p>
            <a:pPr marL="342900" indent="-342900">
              <a:buFont typeface="Arial" panose="020B0604020202020204" pitchFamily="34" charset="0"/>
              <a:buChar char="•"/>
            </a:pPr>
            <a:r>
              <a:rPr lang="nb-NO" sz="1400" dirty="0"/>
              <a:t>Et flertall av disse får fast arbeid hos oss etter arbeidstreningen</a:t>
            </a:r>
          </a:p>
        </p:txBody>
      </p:sp>
      <p:pic>
        <p:nvPicPr>
          <p:cNvPr id="7" name="Bilde 6">
            <a:extLst>
              <a:ext uri="{FF2B5EF4-FFF2-40B4-BE49-F238E27FC236}">
                <a16:creationId xmlns:a16="http://schemas.microsoft.com/office/drawing/2014/main" id="{9DAE5549-41EB-0A29-5D22-1A244076985F}"/>
              </a:ext>
            </a:extLst>
          </p:cNvPr>
          <p:cNvPicPr>
            <a:picLocks noChangeAspect="1"/>
          </p:cNvPicPr>
          <p:nvPr/>
        </p:nvPicPr>
        <p:blipFill>
          <a:blip r:embed="rId2"/>
          <a:stretch>
            <a:fillRect/>
          </a:stretch>
        </p:blipFill>
        <p:spPr>
          <a:xfrm>
            <a:off x="6393976" y="540581"/>
            <a:ext cx="4932528" cy="4932528"/>
          </a:xfrm>
          <a:prstGeom prst="rect">
            <a:avLst/>
          </a:prstGeom>
        </p:spPr>
      </p:pic>
      <p:sp>
        <p:nvSpPr>
          <p:cNvPr id="9" name="Ellipse 8">
            <a:extLst>
              <a:ext uri="{FF2B5EF4-FFF2-40B4-BE49-F238E27FC236}">
                <a16:creationId xmlns:a16="http://schemas.microsoft.com/office/drawing/2014/main" id="{91297E7C-3AA9-8C5B-75C0-1C0AFF7A738D}"/>
              </a:ext>
            </a:extLst>
          </p:cNvPr>
          <p:cNvSpPr/>
          <p:nvPr/>
        </p:nvSpPr>
        <p:spPr>
          <a:xfrm>
            <a:off x="5786204" y="4961744"/>
            <a:ext cx="1634860" cy="1587437"/>
          </a:xfrm>
          <a:prstGeom prst="ellipse">
            <a:avLst/>
          </a:prstGeom>
          <a:noFill/>
          <a:ln>
            <a:prstDash val="dashDot"/>
          </a:ln>
        </p:spPr>
        <p:style>
          <a:lnRef idx="2">
            <a:schemeClr val="accent4"/>
          </a:lnRef>
          <a:fillRef idx="1">
            <a:schemeClr val="lt1"/>
          </a:fillRef>
          <a:effectRef idx="0">
            <a:schemeClr val="accent4"/>
          </a:effectRef>
          <a:fontRef idx="minor">
            <a:schemeClr val="dk1"/>
          </a:fontRef>
        </p:style>
        <p:txBody>
          <a:bodyPr rtlCol="0" anchor="ctr"/>
          <a:lstStyle/>
          <a:p>
            <a:pPr algn="ctr"/>
            <a:r>
              <a:rPr lang="nb-NO" sz="1400" dirty="0"/>
              <a:t>Et springbrett til arbeidslivet</a:t>
            </a:r>
          </a:p>
        </p:txBody>
      </p:sp>
    </p:spTree>
    <p:extLst>
      <p:ext uri="{BB962C8B-B14F-4D97-AF65-F5344CB8AC3E}">
        <p14:creationId xmlns:p14="http://schemas.microsoft.com/office/powerpoint/2010/main" val="1873266118"/>
      </p:ext>
    </p:extLst>
  </p:cSld>
  <p:clrMapOvr>
    <a:masterClrMapping/>
  </p:clrMapOvr>
</p:sld>
</file>

<file path=ppt/theme/theme1.xml><?xml version="1.0" encoding="utf-8"?>
<a:theme xmlns:a="http://schemas.openxmlformats.org/drawingml/2006/main" name="Coop Nordland footer">
  <a:themeElements>
    <a:clrScheme name="Coop Nordland 2022-3">
      <a:dk1>
        <a:srgbClr val="212121"/>
      </a:dk1>
      <a:lt1>
        <a:srgbClr val="F5F1E5"/>
      </a:lt1>
      <a:dk2>
        <a:srgbClr val="04477D"/>
      </a:dk2>
      <a:lt2>
        <a:srgbClr val="F6F2E6"/>
      </a:lt2>
      <a:accent1>
        <a:srgbClr val="3D3542"/>
      </a:accent1>
      <a:accent2>
        <a:srgbClr val="FDCB53"/>
      </a:accent2>
      <a:accent3>
        <a:srgbClr val="04477D"/>
      </a:accent3>
      <a:accent4>
        <a:srgbClr val="E75424"/>
      </a:accent4>
      <a:accent5>
        <a:srgbClr val="A4BFD5"/>
      </a:accent5>
      <a:accent6>
        <a:srgbClr val="DEADB2"/>
      </a:accent6>
      <a:hlink>
        <a:srgbClr val="212121"/>
      </a:hlink>
      <a:folHlink>
        <a:srgbClr val="21212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5BF3DF4D-9F35-5447-9A19-95715346DF53}"/>
    </a:ext>
  </a:extLst>
</a:theme>
</file>

<file path=ppt/theme/theme2.xml><?xml version="1.0" encoding="utf-8"?>
<a:theme xmlns:a="http://schemas.openxmlformats.org/drawingml/2006/main" name="Coop Nordland uten footer">
  <a:themeElements>
    <a:clrScheme name="Coop Nordland 2022">
      <a:dk1>
        <a:srgbClr val="02477D"/>
      </a:dk1>
      <a:lt1>
        <a:srgbClr val="F5F1E5"/>
      </a:lt1>
      <a:dk2>
        <a:srgbClr val="00447E"/>
      </a:dk2>
      <a:lt2>
        <a:srgbClr val="F6F2E6"/>
      </a:lt2>
      <a:accent1>
        <a:srgbClr val="318C87"/>
      </a:accent1>
      <a:accent2>
        <a:srgbClr val="654E3E"/>
      </a:accent2>
      <a:accent3>
        <a:srgbClr val="FDCB53"/>
      </a:accent3>
      <a:accent4>
        <a:srgbClr val="E75424"/>
      </a:accent4>
      <a:accent5>
        <a:srgbClr val="A4BFD5"/>
      </a:accent5>
      <a:accent6>
        <a:srgbClr val="DEADB2"/>
      </a:accent6>
      <a:hlink>
        <a:srgbClr val="00457D"/>
      </a:hlink>
      <a:folHlink>
        <a:srgbClr val="DA654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9E95D9BE-9427-DE4E-9FB7-91B962CB2D3E}"/>
    </a:ext>
  </a:extLst>
</a:theme>
</file>

<file path=ppt/theme/theme3.xml><?xml version="1.0" encoding="utf-8"?>
<a:theme xmlns:a="http://schemas.openxmlformats.org/drawingml/2006/main" name="Coop Nordland hvit bakgrunn">
  <a:themeElements>
    <a:clrScheme name="Coop Nordland 2022">
      <a:dk1>
        <a:srgbClr val="02477D"/>
      </a:dk1>
      <a:lt1>
        <a:srgbClr val="F5F1E5"/>
      </a:lt1>
      <a:dk2>
        <a:srgbClr val="00447E"/>
      </a:dk2>
      <a:lt2>
        <a:srgbClr val="F6F2E6"/>
      </a:lt2>
      <a:accent1>
        <a:srgbClr val="318C87"/>
      </a:accent1>
      <a:accent2>
        <a:srgbClr val="654E3E"/>
      </a:accent2>
      <a:accent3>
        <a:srgbClr val="FDCB53"/>
      </a:accent3>
      <a:accent4>
        <a:srgbClr val="E75424"/>
      </a:accent4>
      <a:accent5>
        <a:srgbClr val="A4BFD5"/>
      </a:accent5>
      <a:accent6>
        <a:srgbClr val="DEADB2"/>
      </a:accent6>
      <a:hlink>
        <a:srgbClr val="00457D"/>
      </a:hlink>
      <a:folHlink>
        <a:srgbClr val="DA654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p-Nordland-2022" id="{6033F339-50E0-7347-BE9A-D908EB78797C}" vid="{7AB127B9-E3C8-5E4D-ACFD-C841E3DF9FE1}"/>
    </a:ext>
  </a:extLst>
</a:theme>
</file>

<file path=docProps/app.xml><?xml version="1.0" encoding="utf-8"?>
<Properties xmlns="http://schemas.openxmlformats.org/officeDocument/2006/extended-properties" xmlns:vt="http://schemas.openxmlformats.org/officeDocument/2006/docPropsVTypes">
  <Template>Coop-Nordland-2022</Template>
  <TotalTime>61659</TotalTime>
  <Words>775</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12</vt:i4>
      </vt:variant>
    </vt:vector>
  </HeadingPairs>
  <TitlesOfParts>
    <vt:vector size="18" baseType="lpstr">
      <vt:lpstr>Arial</vt:lpstr>
      <vt:lpstr>Calibri</vt:lpstr>
      <vt:lpstr>Helvetica</vt:lpstr>
      <vt:lpstr>Coop Nordland footer</vt:lpstr>
      <vt:lpstr>Coop Nordland uten footer</vt:lpstr>
      <vt:lpstr>Coop Nordland hvit bakgrunn</vt:lpstr>
      <vt:lpstr>Rekruttering til varehandelen</vt:lpstr>
      <vt:lpstr> Coop Nordland</vt:lpstr>
      <vt:lpstr>Ny strategi setter retning </vt:lpstr>
      <vt:lpstr>Vi driver med mer enn melk og brød..</vt:lpstr>
      <vt:lpstr>Rekruttering 2022</vt:lpstr>
      <vt:lpstr>Samvirkelaget kaffebar</vt:lpstr>
      <vt:lpstr>Serviceteamet </vt:lpstr>
      <vt:lpstr>Flyktningkontoret/ Bodø voksenopplæring</vt:lpstr>
      <vt:lpstr>Arbeidstrening</vt:lpstr>
      <vt:lpstr>Mangfold</vt:lpstr>
      <vt:lpstr>Strategisk partneravtale NAV – Coop Nordland</vt:lpstr>
      <vt:lpstr>Ledelses- og medarbeiderutvikling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Bærekraftsplan</dc:title>
  <dc:creator>Schjølberg, Cicilie Solstad</dc:creator>
  <cp:lastModifiedBy>Moen, Monika</cp:lastModifiedBy>
  <cp:revision>262</cp:revision>
  <dcterms:created xsi:type="dcterms:W3CDTF">2022-03-01T08:00:17Z</dcterms:created>
  <dcterms:modified xsi:type="dcterms:W3CDTF">2022-06-14T11:04:12Z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e556a3-6e2f-4577-b2d2-a5830c78c48f_Enabled">
    <vt:lpwstr>true</vt:lpwstr>
  </property>
  <property fmtid="{D5CDD505-2E9C-101B-9397-08002B2CF9AE}" pid="3" name="MSIP_Label_19e556a3-6e2f-4577-b2d2-a5830c78c48f_SetDate">
    <vt:lpwstr>2022-06-14T07:51:34Z</vt:lpwstr>
  </property>
  <property fmtid="{D5CDD505-2E9C-101B-9397-08002B2CF9AE}" pid="4" name="MSIP_Label_19e556a3-6e2f-4577-b2d2-a5830c78c48f_Method">
    <vt:lpwstr>Privileged</vt:lpwstr>
  </property>
  <property fmtid="{D5CDD505-2E9C-101B-9397-08002B2CF9AE}" pid="5" name="MSIP_Label_19e556a3-6e2f-4577-b2d2-a5830c78c48f_Name">
    <vt:lpwstr>19e556a3-6e2f-4577-b2d2-a5830c78c48f</vt:lpwstr>
  </property>
  <property fmtid="{D5CDD505-2E9C-101B-9397-08002B2CF9AE}" pid="6" name="MSIP_Label_19e556a3-6e2f-4577-b2d2-a5830c78c48f_SiteId">
    <vt:lpwstr>ad12c024-e320-4b19-aa0b-b0c36c136e70</vt:lpwstr>
  </property>
  <property fmtid="{D5CDD505-2E9C-101B-9397-08002B2CF9AE}" pid="7" name="MSIP_Label_19e556a3-6e2f-4577-b2d2-a5830c78c48f_ActionId">
    <vt:lpwstr>f858bb1f-9c92-4af3-80c7-c7cabb9f56f7</vt:lpwstr>
  </property>
  <property fmtid="{D5CDD505-2E9C-101B-9397-08002B2CF9AE}" pid="8" name="MSIP_Label_19e556a3-6e2f-4577-b2d2-a5830c78c48f_ContentBits">
    <vt:lpwstr>1</vt:lpwstr>
  </property>
</Properties>
</file>