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147199565" r:id="rId6"/>
    <p:sldId id="369" r:id="rId7"/>
    <p:sldId id="2147199564" r:id="rId8"/>
    <p:sldId id="296" r:id="rId9"/>
    <p:sldId id="294" r:id="rId10"/>
    <p:sldId id="271" r:id="rId11"/>
    <p:sldId id="297" r:id="rId12"/>
    <p:sldId id="298" r:id="rId13"/>
    <p:sldId id="299" r:id="rId14"/>
    <p:sldId id="2147199569" r:id="rId15"/>
    <p:sldId id="2147198340" r:id="rId16"/>
    <p:sldId id="2952" r:id="rId17"/>
    <p:sldId id="302" r:id="rId18"/>
    <p:sldId id="2147199563" r:id="rId19"/>
    <p:sldId id="2147199567" r:id="rId20"/>
    <p:sldId id="2955" r:id="rId21"/>
    <p:sldId id="2954" r:id="rId22"/>
    <p:sldId id="2147199568" r:id="rId23"/>
    <p:sldId id="2147199566" r:id="rId24"/>
    <p:sldId id="2957" r:id="rId25"/>
    <p:sldId id="2956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D9029-2798-4C21-BDA6-870D593C9E49}" v="10" dt="2022-08-29T11:05:0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0335" autoAdjust="0"/>
  </p:normalViewPr>
  <p:slideViewPr>
    <p:cSldViewPr snapToGrid="0" snapToObjects="1">
      <p:cViewPr varScale="1">
        <p:scale>
          <a:sx n="47" d="100"/>
          <a:sy n="47" d="100"/>
        </p:scale>
        <p:origin x="1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kimsen, Audhild Lunde" userId="54357565-443b-4960-a11a-b028cc3e3a61" providerId="ADAL" clId="{EAEDF299-37E4-48C7-815F-8EDA0357CD91}"/>
    <pc:docChg chg="custSel modSld">
      <pc:chgData name="Joakimsen, Audhild Lunde" userId="54357565-443b-4960-a11a-b028cc3e3a61" providerId="ADAL" clId="{EAEDF299-37E4-48C7-815F-8EDA0357CD91}" dt="2022-06-09T06:01:16.536" v="118" actId="20577"/>
      <pc:docMkLst>
        <pc:docMk/>
      </pc:docMkLst>
      <pc:sldChg chg="modSp mod modNotesTx">
        <pc:chgData name="Joakimsen, Audhild Lunde" userId="54357565-443b-4960-a11a-b028cc3e3a61" providerId="ADAL" clId="{EAEDF299-37E4-48C7-815F-8EDA0357CD91}" dt="2022-06-09T06:01:16.536" v="118" actId="20577"/>
        <pc:sldMkLst>
          <pc:docMk/>
          <pc:sldMk cId="1350548928" sldId="2147199566"/>
        </pc:sldMkLst>
        <pc:spChg chg="mod">
          <ac:chgData name="Joakimsen, Audhild Lunde" userId="54357565-443b-4960-a11a-b028cc3e3a61" providerId="ADAL" clId="{EAEDF299-37E4-48C7-815F-8EDA0357CD91}" dt="2022-06-09T06:00:03.774" v="13" actId="20577"/>
          <ac:spMkLst>
            <pc:docMk/>
            <pc:sldMk cId="1350548928" sldId="2147199566"/>
            <ac:spMk id="3" creationId="{E0D160FB-A5E1-4335-8296-F256E2AC22F1}"/>
          </ac:spMkLst>
        </pc:spChg>
      </pc:sldChg>
    </pc:docChg>
  </pc:docChgLst>
  <pc:docChgLst>
    <pc:chgData name="Joakimsen, Audhild Lunde" userId="54357565-443b-4960-a11a-b028cc3e3a61" providerId="ADAL" clId="{466D9029-2798-4C21-BDA6-870D593C9E49}"/>
    <pc:docChg chg="custSel modSld">
      <pc:chgData name="Joakimsen, Audhild Lunde" userId="54357565-443b-4960-a11a-b028cc3e3a61" providerId="ADAL" clId="{466D9029-2798-4C21-BDA6-870D593C9E49}" dt="2022-08-29T11:05:05.006" v="150" actId="20577"/>
      <pc:docMkLst>
        <pc:docMk/>
      </pc:docMkLst>
      <pc:sldChg chg="modSp modNotesTx">
        <pc:chgData name="Joakimsen, Audhild Lunde" userId="54357565-443b-4960-a11a-b028cc3e3a61" providerId="ADAL" clId="{466D9029-2798-4C21-BDA6-870D593C9E49}" dt="2022-08-29T11:05:05.006" v="150" actId="20577"/>
        <pc:sldMkLst>
          <pc:docMk/>
          <pc:sldMk cId="1613993100" sldId="369"/>
        </pc:sldMkLst>
        <pc:graphicFrameChg chg="mod">
          <ac:chgData name="Joakimsen, Audhild Lunde" userId="54357565-443b-4960-a11a-b028cc3e3a61" providerId="ADAL" clId="{466D9029-2798-4C21-BDA6-870D593C9E49}" dt="2022-08-29T11:05:05.006" v="150" actId="20577"/>
          <ac:graphicFrameMkLst>
            <pc:docMk/>
            <pc:sldMk cId="1613993100" sldId="369"/>
            <ac:graphicFrameMk id="14" creationId="{26481DE3-4D17-B4DB-0436-905BFDDD3BD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6C564-D167-4D42-B482-66F3F45A117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ADF17-11AA-42FD-8EA4-E5BB16E970E5}">
      <dgm:prSet custT="1"/>
      <dgm:spPr/>
      <dgm:t>
        <a:bodyPr/>
        <a:lstStyle/>
        <a:p>
          <a:r>
            <a:rPr lang="nb-NO" sz="2400" dirty="0"/>
            <a:t>Svært lav ledighet – 1,2 prosent </a:t>
          </a:r>
          <a:r>
            <a:rPr lang="nb-NO" sz="2400"/>
            <a:t>i juli</a:t>
          </a:r>
          <a:endParaRPr lang="en-US" sz="2400" dirty="0"/>
        </a:p>
      </dgm:t>
    </dgm:pt>
    <dgm:pt modelId="{46F3EA22-ACD6-4DE9-BFD5-C29CE4AB7AF4}" type="parTrans" cxnId="{21354A92-F38D-4A27-BA6C-411D16D93418}">
      <dgm:prSet/>
      <dgm:spPr/>
      <dgm:t>
        <a:bodyPr/>
        <a:lstStyle/>
        <a:p>
          <a:endParaRPr lang="en-US"/>
        </a:p>
      </dgm:t>
    </dgm:pt>
    <dgm:pt modelId="{E8C1FDF7-4B5F-4E67-9541-76FC9E13731B}" type="sibTrans" cxnId="{21354A92-F38D-4A27-BA6C-411D16D93418}">
      <dgm:prSet/>
      <dgm:spPr/>
      <dgm:t>
        <a:bodyPr/>
        <a:lstStyle/>
        <a:p>
          <a:endParaRPr lang="en-US"/>
        </a:p>
      </dgm:t>
    </dgm:pt>
    <dgm:pt modelId="{936BF119-2BBE-405D-9049-F7DC20EAAF27}">
      <dgm:prSet custT="1"/>
      <dgm:spPr/>
      <dgm:t>
        <a:bodyPr/>
        <a:lstStyle/>
        <a:p>
          <a:r>
            <a:rPr lang="nb-NO" sz="2000" dirty="0"/>
            <a:t>Virksomhetene sliter med å finne kompetent arbeidskraft – kunne ansatt 5000 flere hvis rette kvalifikasjoner, </a:t>
          </a:r>
          <a:r>
            <a:rPr lang="nb-NO" sz="2000" dirty="0" err="1"/>
            <a:t>jf</a:t>
          </a:r>
          <a:r>
            <a:rPr lang="nb-NO" sz="2000" dirty="0"/>
            <a:t> vår bedriftsundersøkelse - 18.05.22</a:t>
          </a:r>
          <a:endParaRPr lang="en-US" sz="2000" dirty="0"/>
        </a:p>
      </dgm:t>
    </dgm:pt>
    <dgm:pt modelId="{90B923FD-CAB5-45CB-90C8-CA52B1D2E81F}" type="parTrans" cxnId="{CDA18A70-6D6E-4AF7-9362-49F577AF809A}">
      <dgm:prSet/>
      <dgm:spPr/>
      <dgm:t>
        <a:bodyPr/>
        <a:lstStyle/>
        <a:p>
          <a:endParaRPr lang="en-US"/>
        </a:p>
      </dgm:t>
    </dgm:pt>
    <dgm:pt modelId="{DD090F03-D469-45E6-9B75-C91FD032A77E}" type="sibTrans" cxnId="{CDA18A70-6D6E-4AF7-9362-49F577AF809A}">
      <dgm:prSet/>
      <dgm:spPr/>
      <dgm:t>
        <a:bodyPr/>
        <a:lstStyle/>
        <a:p>
          <a:endParaRPr lang="en-US"/>
        </a:p>
      </dgm:t>
    </dgm:pt>
    <dgm:pt modelId="{B6E6A369-9266-4A06-9342-EFC9FE722ABB}">
      <dgm:prSet custT="1"/>
      <dgm:spPr/>
      <dgm:t>
        <a:bodyPr/>
        <a:lstStyle/>
        <a:p>
          <a:r>
            <a:rPr lang="nb-NO" sz="2000" dirty="0"/>
            <a:t>Samtidig står </a:t>
          </a:r>
          <a:r>
            <a:rPr lang="nb-NO" sz="2000" dirty="0" err="1"/>
            <a:t>ca</a:t>
          </a:r>
          <a:r>
            <a:rPr lang="nb-NO" sz="2000" dirty="0"/>
            <a:t> 9000 nordlendinger utenfor arbeidsmarkedet </a:t>
          </a:r>
          <a:r>
            <a:rPr lang="nb-NO" sz="2000" dirty="0" err="1"/>
            <a:t>pga</a:t>
          </a:r>
          <a:r>
            <a:rPr lang="nb-NO" sz="2000" dirty="0"/>
            <a:t> helseutfordringer eller manglende kompetanse</a:t>
          </a:r>
        </a:p>
        <a:p>
          <a:endParaRPr lang="en-US" sz="2000" dirty="0"/>
        </a:p>
      </dgm:t>
    </dgm:pt>
    <dgm:pt modelId="{5FD5B58A-B511-4A53-BA02-6BFDD29DEE1D}" type="parTrans" cxnId="{C4107D76-63DE-49E6-9FB0-CA6715904B9E}">
      <dgm:prSet/>
      <dgm:spPr/>
      <dgm:t>
        <a:bodyPr/>
        <a:lstStyle/>
        <a:p>
          <a:endParaRPr lang="en-US"/>
        </a:p>
      </dgm:t>
    </dgm:pt>
    <dgm:pt modelId="{1C63214D-E872-47D5-B140-50BC05DC0C8F}" type="sibTrans" cxnId="{C4107D76-63DE-49E6-9FB0-CA6715904B9E}">
      <dgm:prSet/>
      <dgm:spPr/>
      <dgm:t>
        <a:bodyPr/>
        <a:lstStyle/>
        <a:p>
          <a:endParaRPr lang="en-US"/>
        </a:p>
      </dgm:t>
    </dgm:pt>
    <dgm:pt modelId="{5D707432-4AEF-4B17-A860-C7ACA900E801}">
      <dgm:prSet custT="1"/>
      <dgm:spPr/>
      <dgm:t>
        <a:bodyPr/>
        <a:lstStyle/>
        <a:p>
          <a:r>
            <a:rPr lang="nb-NO" sz="2000" b="1" dirty="0"/>
            <a:t>Hvordan kan vi sammen sørge for å beholde, inkludere og rekruttere flere</a:t>
          </a:r>
          <a:r>
            <a:rPr lang="nb-NO" sz="2100" b="1" dirty="0"/>
            <a:t>? </a:t>
          </a:r>
          <a:endParaRPr lang="en-US" sz="2100" b="1" dirty="0"/>
        </a:p>
      </dgm:t>
    </dgm:pt>
    <dgm:pt modelId="{2C53B2F9-568A-4FA6-9B00-D0F1EFC51609}" type="parTrans" cxnId="{5FC701F6-35BE-4AD7-83C2-DF2AFF382FC9}">
      <dgm:prSet/>
      <dgm:spPr/>
      <dgm:t>
        <a:bodyPr/>
        <a:lstStyle/>
        <a:p>
          <a:endParaRPr lang="en-US"/>
        </a:p>
      </dgm:t>
    </dgm:pt>
    <dgm:pt modelId="{44AC7B83-FEE0-4148-9E48-83AEC36264B2}" type="sibTrans" cxnId="{5FC701F6-35BE-4AD7-83C2-DF2AFF382FC9}">
      <dgm:prSet/>
      <dgm:spPr/>
      <dgm:t>
        <a:bodyPr/>
        <a:lstStyle/>
        <a:p>
          <a:endParaRPr lang="en-US"/>
        </a:p>
      </dgm:t>
    </dgm:pt>
    <dgm:pt modelId="{27190171-CADB-4286-A59B-FB88AA72852A}" type="pres">
      <dgm:prSet presAssocID="{6D46C564-D167-4D42-B482-66F3F45A1173}" presName="vert0" presStyleCnt="0">
        <dgm:presLayoutVars>
          <dgm:dir/>
          <dgm:animOne val="branch"/>
          <dgm:animLvl val="lvl"/>
        </dgm:presLayoutVars>
      </dgm:prSet>
      <dgm:spPr/>
    </dgm:pt>
    <dgm:pt modelId="{E786E1C5-1F51-4C2C-B0E5-54C3443E6DCD}" type="pres">
      <dgm:prSet presAssocID="{C69ADF17-11AA-42FD-8EA4-E5BB16E970E5}" presName="thickLine" presStyleLbl="alignNode1" presStyleIdx="0" presStyleCnt="4"/>
      <dgm:spPr/>
    </dgm:pt>
    <dgm:pt modelId="{6A10284C-93FB-45BC-8ED2-4B5E99C36FA6}" type="pres">
      <dgm:prSet presAssocID="{C69ADF17-11AA-42FD-8EA4-E5BB16E970E5}" presName="horz1" presStyleCnt="0"/>
      <dgm:spPr/>
    </dgm:pt>
    <dgm:pt modelId="{913B5886-EB2A-447E-9ED2-4A1419CD55D0}" type="pres">
      <dgm:prSet presAssocID="{C69ADF17-11AA-42FD-8EA4-E5BB16E970E5}" presName="tx1" presStyleLbl="revTx" presStyleIdx="0" presStyleCnt="4"/>
      <dgm:spPr/>
    </dgm:pt>
    <dgm:pt modelId="{691BB6A2-4888-4A5D-85BC-1DDB1716F7F2}" type="pres">
      <dgm:prSet presAssocID="{C69ADF17-11AA-42FD-8EA4-E5BB16E970E5}" presName="vert1" presStyleCnt="0"/>
      <dgm:spPr/>
    </dgm:pt>
    <dgm:pt modelId="{53F1C04C-C617-46EA-A65D-C37D3A5F2F54}" type="pres">
      <dgm:prSet presAssocID="{936BF119-2BBE-405D-9049-F7DC20EAAF27}" presName="thickLine" presStyleLbl="alignNode1" presStyleIdx="1" presStyleCnt="4"/>
      <dgm:spPr/>
    </dgm:pt>
    <dgm:pt modelId="{A8F6EA10-469C-49B9-80FE-4E88F086FB48}" type="pres">
      <dgm:prSet presAssocID="{936BF119-2BBE-405D-9049-F7DC20EAAF27}" presName="horz1" presStyleCnt="0"/>
      <dgm:spPr/>
    </dgm:pt>
    <dgm:pt modelId="{398D5893-AF14-4A51-8B8C-13413E553C83}" type="pres">
      <dgm:prSet presAssocID="{936BF119-2BBE-405D-9049-F7DC20EAAF27}" presName="tx1" presStyleLbl="revTx" presStyleIdx="1" presStyleCnt="4"/>
      <dgm:spPr/>
    </dgm:pt>
    <dgm:pt modelId="{0462079B-5950-4524-AC0E-B727CD2DB630}" type="pres">
      <dgm:prSet presAssocID="{936BF119-2BBE-405D-9049-F7DC20EAAF27}" presName="vert1" presStyleCnt="0"/>
      <dgm:spPr/>
    </dgm:pt>
    <dgm:pt modelId="{3BA09E75-AD1E-443A-AF64-359829BBE2DE}" type="pres">
      <dgm:prSet presAssocID="{B6E6A369-9266-4A06-9342-EFC9FE722ABB}" presName="thickLine" presStyleLbl="alignNode1" presStyleIdx="2" presStyleCnt="4"/>
      <dgm:spPr/>
    </dgm:pt>
    <dgm:pt modelId="{B5713AC5-B4AF-4577-9357-1D8EAF2349BF}" type="pres">
      <dgm:prSet presAssocID="{B6E6A369-9266-4A06-9342-EFC9FE722ABB}" presName="horz1" presStyleCnt="0"/>
      <dgm:spPr/>
    </dgm:pt>
    <dgm:pt modelId="{FF3085DB-5F93-4EFD-8996-289C4B90DFB9}" type="pres">
      <dgm:prSet presAssocID="{B6E6A369-9266-4A06-9342-EFC9FE722ABB}" presName="tx1" presStyleLbl="revTx" presStyleIdx="2" presStyleCnt="4"/>
      <dgm:spPr/>
    </dgm:pt>
    <dgm:pt modelId="{38C5B2C9-B3F3-4861-A371-9C5BF80B31DE}" type="pres">
      <dgm:prSet presAssocID="{B6E6A369-9266-4A06-9342-EFC9FE722ABB}" presName="vert1" presStyleCnt="0"/>
      <dgm:spPr/>
    </dgm:pt>
    <dgm:pt modelId="{E9B341DD-1694-4D49-8D44-79DF7BBC1366}" type="pres">
      <dgm:prSet presAssocID="{5D707432-4AEF-4B17-A860-C7ACA900E801}" presName="thickLine" presStyleLbl="alignNode1" presStyleIdx="3" presStyleCnt="4"/>
      <dgm:spPr/>
    </dgm:pt>
    <dgm:pt modelId="{CD3613C9-B0C4-4580-9AAA-BBA89B6482CE}" type="pres">
      <dgm:prSet presAssocID="{5D707432-4AEF-4B17-A860-C7ACA900E801}" presName="horz1" presStyleCnt="0"/>
      <dgm:spPr/>
    </dgm:pt>
    <dgm:pt modelId="{856B6F00-C973-47CB-84D6-8566C8F9DA40}" type="pres">
      <dgm:prSet presAssocID="{5D707432-4AEF-4B17-A860-C7ACA900E801}" presName="tx1" presStyleLbl="revTx" presStyleIdx="3" presStyleCnt="4"/>
      <dgm:spPr/>
    </dgm:pt>
    <dgm:pt modelId="{F1F939A4-ADE8-4323-8221-C692D8D58BDD}" type="pres">
      <dgm:prSet presAssocID="{5D707432-4AEF-4B17-A860-C7ACA900E801}" presName="vert1" presStyleCnt="0"/>
      <dgm:spPr/>
    </dgm:pt>
  </dgm:ptLst>
  <dgm:cxnLst>
    <dgm:cxn modelId="{A05E3124-07AC-4512-8A8C-85FB0A53A13D}" type="presOf" srcId="{6D46C564-D167-4D42-B482-66F3F45A1173}" destId="{27190171-CADB-4286-A59B-FB88AA72852A}" srcOrd="0" destOrd="0" presId="urn:microsoft.com/office/officeart/2008/layout/LinedList"/>
    <dgm:cxn modelId="{5F549639-7E99-4606-A419-E52581B4811A}" type="presOf" srcId="{C69ADF17-11AA-42FD-8EA4-E5BB16E970E5}" destId="{913B5886-EB2A-447E-9ED2-4A1419CD55D0}" srcOrd="0" destOrd="0" presId="urn:microsoft.com/office/officeart/2008/layout/LinedList"/>
    <dgm:cxn modelId="{CDA18A70-6D6E-4AF7-9362-49F577AF809A}" srcId="{6D46C564-D167-4D42-B482-66F3F45A1173}" destId="{936BF119-2BBE-405D-9049-F7DC20EAAF27}" srcOrd="1" destOrd="0" parTransId="{90B923FD-CAB5-45CB-90C8-CA52B1D2E81F}" sibTransId="{DD090F03-D469-45E6-9B75-C91FD032A77E}"/>
    <dgm:cxn modelId="{C4107D76-63DE-49E6-9FB0-CA6715904B9E}" srcId="{6D46C564-D167-4D42-B482-66F3F45A1173}" destId="{B6E6A369-9266-4A06-9342-EFC9FE722ABB}" srcOrd="2" destOrd="0" parTransId="{5FD5B58A-B511-4A53-BA02-6BFDD29DEE1D}" sibTransId="{1C63214D-E872-47D5-B140-50BC05DC0C8F}"/>
    <dgm:cxn modelId="{F83DB759-3069-440F-AD33-8524E6A1AA9C}" type="presOf" srcId="{B6E6A369-9266-4A06-9342-EFC9FE722ABB}" destId="{FF3085DB-5F93-4EFD-8996-289C4B90DFB9}" srcOrd="0" destOrd="0" presId="urn:microsoft.com/office/officeart/2008/layout/LinedList"/>
    <dgm:cxn modelId="{AC598D87-A944-4029-81DD-28F8F4E9CAD2}" type="presOf" srcId="{5D707432-4AEF-4B17-A860-C7ACA900E801}" destId="{856B6F00-C973-47CB-84D6-8566C8F9DA40}" srcOrd="0" destOrd="0" presId="urn:microsoft.com/office/officeart/2008/layout/LinedList"/>
    <dgm:cxn modelId="{21354A92-F38D-4A27-BA6C-411D16D93418}" srcId="{6D46C564-D167-4D42-B482-66F3F45A1173}" destId="{C69ADF17-11AA-42FD-8EA4-E5BB16E970E5}" srcOrd="0" destOrd="0" parTransId="{46F3EA22-ACD6-4DE9-BFD5-C29CE4AB7AF4}" sibTransId="{E8C1FDF7-4B5F-4E67-9541-76FC9E13731B}"/>
    <dgm:cxn modelId="{841E5BCD-9497-4BC7-BA1B-603878E2BE5B}" type="presOf" srcId="{936BF119-2BBE-405D-9049-F7DC20EAAF27}" destId="{398D5893-AF14-4A51-8B8C-13413E553C83}" srcOrd="0" destOrd="0" presId="urn:microsoft.com/office/officeart/2008/layout/LinedList"/>
    <dgm:cxn modelId="{5FC701F6-35BE-4AD7-83C2-DF2AFF382FC9}" srcId="{6D46C564-D167-4D42-B482-66F3F45A1173}" destId="{5D707432-4AEF-4B17-A860-C7ACA900E801}" srcOrd="3" destOrd="0" parTransId="{2C53B2F9-568A-4FA6-9B00-D0F1EFC51609}" sibTransId="{44AC7B83-FEE0-4148-9E48-83AEC36264B2}"/>
    <dgm:cxn modelId="{31A80DBF-2606-43AB-B935-7C9C3307CC2D}" type="presParOf" srcId="{27190171-CADB-4286-A59B-FB88AA72852A}" destId="{E786E1C5-1F51-4C2C-B0E5-54C3443E6DCD}" srcOrd="0" destOrd="0" presId="urn:microsoft.com/office/officeart/2008/layout/LinedList"/>
    <dgm:cxn modelId="{99BAA962-2629-4787-A5C0-4F2F46745F8B}" type="presParOf" srcId="{27190171-CADB-4286-A59B-FB88AA72852A}" destId="{6A10284C-93FB-45BC-8ED2-4B5E99C36FA6}" srcOrd="1" destOrd="0" presId="urn:microsoft.com/office/officeart/2008/layout/LinedList"/>
    <dgm:cxn modelId="{94D87310-F8E1-4A38-AFDC-F8CF48188791}" type="presParOf" srcId="{6A10284C-93FB-45BC-8ED2-4B5E99C36FA6}" destId="{913B5886-EB2A-447E-9ED2-4A1419CD55D0}" srcOrd="0" destOrd="0" presId="urn:microsoft.com/office/officeart/2008/layout/LinedList"/>
    <dgm:cxn modelId="{88140CB2-38DA-45A8-B0BE-B297D470FC06}" type="presParOf" srcId="{6A10284C-93FB-45BC-8ED2-4B5E99C36FA6}" destId="{691BB6A2-4888-4A5D-85BC-1DDB1716F7F2}" srcOrd="1" destOrd="0" presId="urn:microsoft.com/office/officeart/2008/layout/LinedList"/>
    <dgm:cxn modelId="{8AF99C53-9252-4F73-8924-272D4A8A34F8}" type="presParOf" srcId="{27190171-CADB-4286-A59B-FB88AA72852A}" destId="{53F1C04C-C617-46EA-A65D-C37D3A5F2F54}" srcOrd="2" destOrd="0" presId="urn:microsoft.com/office/officeart/2008/layout/LinedList"/>
    <dgm:cxn modelId="{7E15C119-DA1C-4B23-95AE-8495E7BDF8EE}" type="presParOf" srcId="{27190171-CADB-4286-A59B-FB88AA72852A}" destId="{A8F6EA10-469C-49B9-80FE-4E88F086FB48}" srcOrd="3" destOrd="0" presId="urn:microsoft.com/office/officeart/2008/layout/LinedList"/>
    <dgm:cxn modelId="{E1476B51-D5F4-42DE-BBD8-0AE1F04EBA29}" type="presParOf" srcId="{A8F6EA10-469C-49B9-80FE-4E88F086FB48}" destId="{398D5893-AF14-4A51-8B8C-13413E553C83}" srcOrd="0" destOrd="0" presId="urn:microsoft.com/office/officeart/2008/layout/LinedList"/>
    <dgm:cxn modelId="{D96AB131-2CC6-4359-A225-3CD636251443}" type="presParOf" srcId="{A8F6EA10-469C-49B9-80FE-4E88F086FB48}" destId="{0462079B-5950-4524-AC0E-B727CD2DB630}" srcOrd="1" destOrd="0" presId="urn:microsoft.com/office/officeart/2008/layout/LinedList"/>
    <dgm:cxn modelId="{795F10BA-D731-43BA-B379-2AA5F75EFD4C}" type="presParOf" srcId="{27190171-CADB-4286-A59B-FB88AA72852A}" destId="{3BA09E75-AD1E-443A-AF64-359829BBE2DE}" srcOrd="4" destOrd="0" presId="urn:microsoft.com/office/officeart/2008/layout/LinedList"/>
    <dgm:cxn modelId="{862F1C1A-2D6D-4A8C-962F-98C3F09A5FF2}" type="presParOf" srcId="{27190171-CADB-4286-A59B-FB88AA72852A}" destId="{B5713AC5-B4AF-4577-9357-1D8EAF2349BF}" srcOrd="5" destOrd="0" presId="urn:microsoft.com/office/officeart/2008/layout/LinedList"/>
    <dgm:cxn modelId="{2D47EBF5-A2C9-476E-9756-9DFB9E143FAF}" type="presParOf" srcId="{B5713AC5-B4AF-4577-9357-1D8EAF2349BF}" destId="{FF3085DB-5F93-4EFD-8996-289C4B90DFB9}" srcOrd="0" destOrd="0" presId="urn:microsoft.com/office/officeart/2008/layout/LinedList"/>
    <dgm:cxn modelId="{3B36591A-2E8D-455C-9AD1-894D85154A3B}" type="presParOf" srcId="{B5713AC5-B4AF-4577-9357-1D8EAF2349BF}" destId="{38C5B2C9-B3F3-4861-A371-9C5BF80B31DE}" srcOrd="1" destOrd="0" presId="urn:microsoft.com/office/officeart/2008/layout/LinedList"/>
    <dgm:cxn modelId="{B523C439-B4DD-486C-9196-E39C39CA1CDF}" type="presParOf" srcId="{27190171-CADB-4286-A59B-FB88AA72852A}" destId="{E9B341DD-1694-4D49-8D44-79DF7BBC1366}" srcOrd="6" destOrd="0" presId="urn:microsoft.com/office/officeart/2008/layout/LinedList"/>
    <dgm:cxn modelId="{9E6F7A5A-5106-4EE9-BC9B-4A87C51454F3}" type="presParOf" srcId="{27190171-CADB-4286-A59B-FB88AA72852A}" destId="{CD3613C9-B0C4-4580-9AAA-BBA89B6482CE}" srcOrd="7" destOrd="0" presId="urn:microsoft.com/office/officeart/2008/layout/LinedList"/>
    <dgm:cxn modelId="{B52269DF-6328-4498-B6EE-7F99D3339106}" type="presParOf" srcId="{CD3613C9-B0C4-4580-9AAA-BBA89B6482CE}" destId="{856B6F00-C973-47CB-84D6-8566C8F9DA40}" srcOrd="0" destOrd="0" presId="urn:microsoft.com/office/officeart/2008/layout/LinedList"/>
    <dgm:cxn modelId="{3AE9B410-C94A-4835-A502-FB86B54001FB}" type="presParOf" srcId="{CD3613C9-B0C4-4580-9AAA-BBA89B6482CE}" destId="{F1F939A4-ADE8-4323-8221-C692D8D58B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E1C5-1F51-4C2C-B0E5-54C3443E6DCD}">
      <dsp:nvSpPr>
        <dsp:cNvPr id="0" name=""/>
        <dsp:cNvSpPr/>
      </dsp:nvSpPr>
      <dsp:spPr>
        <a:xfrm>
          <a:off x="0" y="0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3B5886-EB2A-447E-9ED2-4A1419CD55D0}">
      <dsp:nvSpPr>
        <dsp:cNvPr id="0" name=""/>
        <dsp:cNvSpPr/>
      </dsp:nvSpPr>
      <dsp:spPr>
        <a:xfrm>
          <a:off x="0" y="0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Svært lav ledighet – 1,2 prosent </a:t>
          </a:r>
          <a:r>
            <a:rPr lang="nb-NO" sz="2400" kern="1200"/>
            <a:t>i juli</a:t>
          </a:r>
          <a:endParaRPr lang="en-US" sz="2400" kern="1200" dirty="0"/>
        </a:p>
      </dsp:txBody>
      <dsp:txXfrm>
        <a:off x="0" y="0"/>
        <a:ext cx="8584791" cy="769431"/>
      </dsp:txXfrm>
    </dsp:sp>
    <dsp:sp modelId="{53F1C04C-C617-46EA-A65D-C37D3A5F2F54}">
      <dsp:nvSpPr>
        <dsp:cNvPr id="0" name=""/>
        <dsp:cNvSpPr/>
      </dsp:nvSpPr>
      <dsp:spPr>
        <a:xfrm>
          <a:off x="0" y="769431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8D5893-AF14-4A51-8B8C-13413E553C83}">
      <dsp:nvSpPr>
        <dsp:cNvPr id="0" name=""/>
        <dsp:cNvSpPr/>
      </dsp:nvSpPr>
      <dsp:spPr>
        <a:xfrm>
          <a:off x="0" y="769431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Virksomhetene sliter med å finne kompetent arbeidskraft – kunne ansatt 5000 flere hvis rette kvalifikasjoner, </a:t>
          </a:r>
          <a:r>
            <a:rPr lang="nb-NO" sz="2000" kern="1200" dirty="0" err="1"/>
            <a:t>jf</a:t>
          </a:r>
          <a:r>
            <a:rPr lang="nb-NO" sz="2000" kern="1200" dirty="0"/>
            <a:t> vår bedriftsundersøkelse - 18.05.22</a:t>
          </a:r>
          <a:endParaRPr lang="en-US" sz="2000" kern="1200" dirty="0"/>
        </a:p>
      </dsp:txBody>
      <dsp:txXfrm>
        <a:off x="0" y="769431"/>
        <a:ext cx="8584791" cy="769431"/>
      </dsp:txXfrm>
    </dsp:sp>
    <dsp:sp modelId="{3BA09E75-AD1E-443A-AF64-359829BBE2DE}">
      <dsp:nvSpPr>
        <dsp:cNvPr id="0" name=""/>
        <dsp:cNvSpPr/>
      </dsp:nvSpPr>
      <dsp:spPr>
        <a:xfrm>
          <a:off x="0" y="1538862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085DB-5F93-4EFD-8996-289C4B90DFB9}">
      <dsp:nvSpPr>
        <dsp:cNvPr id="0" name=""/>
        <dsp:cNvSpPr/>
      </dsp:nvSpPr>
      <dsp:spPr>
        <a:xfrm>
          <a:off x="0" y="1538862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Samtidig står </a:t>
          </a:r>
          <a:r>
            <a:rPr lang="nb-NO" sz="2000" kern="1200" dirty="0" err="1"/>
            <a:t>ca</a:t>
          </a:r>
          <a:r>
            <a:rPr lang="nb-NO" sz="2000" kern="1200" dirty="0"/>
            <a:t> 9000 nordlendinger utenfor arbeidsmarkedet </a:t>
          </a:r>
          <a:r>
            <a:rPr lang="nb-NO" sz="2000" kern="1200" dirty="0" err="1"/>
            <a:t>pga</a:t>
          </a:r>
          <a:r>
            <a:rPr lang="nb-NO" sz="2000" kern="1200" dirty="0"/>
            <a:t> helseutfordringer eller manglende kompetanse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538862"/>
        <a:ext cx="8584791" cy="769431"/>
      </dsp:txXfrm>
    </dsp:sp>
    <dsp:sp modelId="{E9B341DD-1694-4D49-8D44-79DF7BBC1366}">
      <dsp:nvSpPr>
        <dsp:cNvPr id="0" name=""/>
        <dsp:cNvSpPr/>
      </dsp:nvSpPr>
      <dsp:spPr>
        <a:xfrm>
          <a:off x="0" y="2308292"/>
          <a:ext cx="85847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B6F00-C973-47CB-84D6-8566C8F9DA40}">
      <dsp:nvSpPr>
        <dsp:cNvPr id="0" name=""/>
        <dsp:cNvSpPr/>
      </dsp:nvSpPr>
      <dsp:spPr>
        <a:xfrm>
          <a:off x="0" y="2308292"/>
          <a:ext cx="8584791" cy="76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Hvordan kan vi sammen sørge for å beholde, inkludere og rekruttere flere</a:t>
          </a:r>
          <a:r>
            <a:rPr lang="nb-NO" sz="2100" b="1" kern="1200" dirty="0"/>
            <a:t>? </a:t>
          </a:r>
          <a:endParaRPr lang="en-US" sz="2100" b="1" kern="1200" dirty="0"/>
        </a:p>
      </dsp:txBody>
      <dsp:txXfrm>
        <a:off x="0" y="2308292"/>
        <a:ext cx="8584791" cy="769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36.67622" units="1/cm"/>
          <inkml:channelProperty channel="Y" name="resolution" value="36.64122" units="1/cm"/>
          <inkml:channelProperty channel="T" name="resolution" value="1" units="1/dev"/>
        </inkml:channelProperties>
      </inkml:inkSource>
      <inkml:timestamp xml:id="ts0" timeString="2022-06-07T14:00:18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9328 6303 0,'0'-16'250,"-16"16"-250,-15-16 15,31 0 1,-16 16-16,0-15 0,0 15 16,16-16-1,-15 16-15,-1-16 0,16 0 16,-16 16-1,0-15-15,1 15 0,-1 0 32,0-16-32,16 0 15,-16 16-15,-15-16 0,-1 1 16,1 15 0,-1 0-16,1-16 0,-1 0 15,17 16 1,-1-16-16,-31 1 15,15-1-15,1 16 16,15-16-16,-32 0 16,33 16-16,-17 0 0,1 0 15,-1-15-15,1 15 16,-1-16-16,1 0 16,-17 16-16,1 0 15,16-16-15,-17 1 16,17 15-16,-1-16 15,1 16-15,-1 0 16,1 0-16,-17-16 16,17 0-16,-1 16 15,-15 0-15,0 0 16,-16-15-16,-95-1 31,111 0-31,-16 16 16,-32-16-16,1 1 15,15-1-15,0 0 16,16 16-16,-31-16 16,31 16-16,0 0 15,15 0-15,1 0 16,0 0-16,0 0 0,-1 0 16,-30 16-1,-1 0-15,32-16 16,-32 16-16,-16-1 15,32 1-15,-31 0 16,31-16-16,-16 16 16,0-1-16,16 17 15,-16-16-15,0-1 0,-15 17 16,-1-16 0,-15-1-16,31 1 0,-15 0 15,15 0 1,-16-16-16,17 0 15,-17 15-15,16-15 16,-15 16-16,15-16 0,32 0 16,-32 16-16,16-16 15,0 0 1,-16 16-16,-15-1 0,-1 1 16,-15 0-1,31 0-15,-31-1 0,-1 1 16,17 0-1,-1-16-15,-15 16 0,15-16 16,17 15 0,-17-15-16,16 16 0,-15 0 15,15-16 1,0 16-16,0-1 16,-15 1-16,-1 0 0,48 0 15,0 0 1,-16-1-16,16-15 0,15 16 15,-15 0 1,15 0-16,16-16 0,-15 15 16,-16 1-16,15-16 15,1 16-15,-1 0 16,1-1-16,-17-15 16,17 16-1,-1 0-15,-15 0 0,0-16 16,15 15-16,1 1 15,-17 0-15,17-16 16,-1 16-16,17-1 16,-33-15-16,17 16 15,15 16-15,-15-17 16,15 1-16,-16 16 16,17-1-16,-1-15 15,16 31-15,-32-15 16,1-1-16,-16 32 15,31-31-15,-31 15 16,31 16-16,-16-31 16,17 15-16,-1 0 15,-16 0-15,1 16 16,-1 0-16,-15 0 0,15 1 16,1 30-1,-16 1-15,15-17 0,32-15 16,-16-15-1,1-1-15,15 0 16,-16 0-16,16 1 16,0-1-16,-16 0 15,0 1-15,1-1 0,15 0 16,0 0 0,0 1-16,0-1 15,-16 0-15,16 0 16,0 1-16,0 15 15,0 31-15,0-31 16,0-15-16,0 15 16,0-16-16,0 0 15,0 32-15,0 0 16,0 0-16,0-16 0,0 15 16,0 17-1,0-16-15,0 31 0,0-31 16,0-16-1,0 31-15,0-31 16,-16-15-16,16-1 16,0 16-16,0-16 0,0 0 15,0 16 1,16 1-16,0-17 16,-16 0-16,15 0 0,1 1 15,-16-1-15,0 0 16,0 0-16,0-15 15,0 15 1,16-15-16,-16 15 0,0 0 16,16 1-1,-1-1-15,-15 0 16,0 0-16,16 1 0,0 15 16,0-16-1,-16 16-15,15 31 0,1-31 16,0 1-16,15 46 15,-15-16-15,0 1 16,0-16-16,-16 15 16,15-15-16,-15 16 15,0-17-15,0 1 16,0 0-16,16-16 16,0 16-16,0-1 15,-1 1-15,-15 16 16,16-32-16,0 16 15,0-16-15,0 0 16,-1 31-16,1 1 16,0-48-16,-16 0 15,16-15-15,-1-1 16,1 1-16,-16 15 0,16-15 16,0-1-1,-16 1-15,15-1 0,1 16 16,0-15-1,-16-1-15,16 1 16,15-1-16,-31 17 16,16-1-16,15 0 15,1 1-15,-1 15 16,1-16-16,-16-16 16,-1 17-16,1-1 0,-16-31 15,16 15 1,0 1-16,-1 15 0,-15-16 15,16 1 1,0 0-16,-16-17 16,16 33-16,-1-33 0,1 17 15,-16-1 1,16-15-16,0 16 0,-16-1 16,16 1-1,-1-17-15,1 17 16,-16-16-16,16 15 15,0 1-15,-1-17 16,-15 1 0,16 16-16,0-32 0,0 15 15,-1 1 1,1 0-16,16 0 0,-32-1 16,31 1-1,1 0-15,-1 16 0,1-17 16,-1 17-16,16-16 15,1 31 1,-1-16-16,16 1 0,-16-1 16,1 1-1,15-16-15,-16-1 0,0 1 16,0-16-16,1 16 0,-1-16 16,0 16-1,0-16-15,1 0 16,-1 0-16,0 0 15,1 0-15,-1 0 16,0 0-16,16 0 16,0 0-16,16 0 15,15 0-15,1-16 16,-32 16-16,47-16 16,-31 0-16,31 1 15,-15-1-15,-16 16 16,15-16-16,-15 0 15,0 16-15,-16 0 16,-16 0-16,0 0 16,1-15-16,-1-1 15,16 0-15,-16 0 16,32 1-16,-16 15 0,63-32 16,-31 16-1,31-15-15,-16 31 16,0 0-16,-31 0 15,16-16-15,15 0 16,-47 1-16,-16 15 16,1-16-16,-1 16 15,16-16-15,16 0 16,-32 16-16,32-16 16,-1 1-16,-15-1 15,32 0-15,-16 16 16,31 0-16,16-16 0,-16 16 15,16 0 1,1 0-16,-49 0 0,17-15 16,-16-17-1,-32 16-15,16 1 16,-32-1-16,17-16 0,-1 1 16,32-16-1,31 15-15,-15 16 0,-17 1 16,1-1-1,-32 0-15,1 16 0,-1-31 16,32-1 0,-16 1-16,-16 31 15,32-32-15,-32 16 16,0-15-16,16 15 16,-15-31-16,-1 31 15,16-31-15,0 15 0,0 1 16,47-1-16,-15 1 15,-1 15 1,1-16-16,-16 17 0,-32-1 16,0 0-1,-15 16-15,-1-16 0,17 1 16,-17-1-16,16 16 0,16-16 16,-15 0-1,-1-15-15,32-1 16,-16 1-16,16-1 15,-16 1-15,-16-1 16,16 32-16,-32-16 16,1 1-16,-1-1 15,1-16-15,-16 17 16,-1-17-16,33 16 16,-17-15-16,-15 15 15,31-15-15,-15 15 16,-1 0-16,1-15 15,15 15-15,-31-16 16,15 1-16,17-16 16,-17 15-16,1 1 15,15-17-15,-16 1 16,17 15-16,-17-15 16,1 16-16,-1-1 15,1 1-15,-16-17 0,-16 1 16,31 16-1,1-17-15,-17 1 16,17 0-16,-16 0 16,-1-1-16,1-15 15,0-16-15,0 16 16,-1 0-16,-15 16 16,0-16-16,16-16 0,-16 16 15,16 16 1,-16-16-16,0-32 15,0 17-15,0-1 16,0-16-16,0 17 0,0-33 16,0-15-1,-16 0-15,0-16 16,-15 1-16,15 14 0,0 1 16,1-15-1,-1 15-15,0 0 0,0 15 16,1 1-1,15 15-15,-16 1 0,16 15 16,-16-15 0,0-1-16,1 16 15,15-15-15,-16 15 16,0-16-16,0 17 0,0-17 16,1 0-16,-1 17 15,16-1-15,-16 16 16,0 0-16,-15 0 15,15 31-15,16 1 16,-16-17-16,1 1 16,-1 16-16,16-17 15,-16-30-15,0 30 16,1-15-16,-1 16 0,0-47 16,16 31-1,-16-16-15,1 16 16,-1 15-16,0 1 15,-15-32-15,31 32 16,0 0-16,-16 0 16,0-1-16,0 17 15,-15-64 1,15 48 0,16 0-16,-16-1 0,-15 1 15,15 0-15,16 0 16,-16-1-16,-15-15 15,15 32-15,-31-32 16,15 0 0,1 47-1,-32-63-15,47 48 16,-16 15-16,1-31 16,-1 31-16,1 0 15,15-15-15,-31 15 0,-16-16 16,31 1-1,1 15-15,-1 0 16,-31 1 0,32 15-16,-1-32 0,1 16 15,-1 16-15,32-15 16,-16 15-16,1-16 16,-1 0-16,-16 0 15,17 1-15,-1 15 16,-31-32-16,15 16 15,1 16-15,-1-15 16,1-1-16,-1 16 0,16-16 16,-47-16-1,48 32 1,-17-15-16,0-1 0,-15 16 16,16-16-16,-48-15 15,32 31 1,15-16-1,-15 0-15,0 0 0,15 16 16,16-15-16,1 15 16,15-16-16,-16 16 15,0 0 1,0-16-16,-15 0 16,-17 16-16,-30 0 15,-80 0-15,-78 48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Kanskje også nevnt noen tall på utenforskap? </a:t>
            </a:r>
          </a:p>
          <a:p>
            <a:endParaRPr lang="nb-NO" dirty="0"/>
          </a:p>
          <a:p>
            <a:r>
              <a:rPr lang="nb-NO" dirty="0"/>
              <a:t>Veldig lav ledighet – 248 personer i de fire bykommunene på Helgeland</a:t>
            </a:r>
          </a:p>
          <a:p>
            <a:r>
              <a:rPr lang="nb-NO" dirty="0"/>
              <a:t>Vefsn	0,6%	 41</a:t>
            </a:r>
          </a:p>
          <a:p>
            <a:r>
              <a:rPr lang="nb-NO" dirty="0"/>
              <a:t>Rana	0,9%	121</a:t>
            </a:r>
          </a:p>
          <a:p>
            <a:r>
              <a:rPr lang="nb-NO" dirty="0"/>
              <a:t>Alstahaug	1,3%	 47</a:t>
            </a:r>
          </a:p>
          <a:p>
            <a:r>
              <a:rPr lang="nb-NO" dirty="0"/>
              <a:t>Brønnøy	1,0%	 39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9652-8B23-4303-8DD9-125F2182BB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0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70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6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Gjerne si litt om ønsker for regionen </a:t>
            </a:r>
            <a:r>
              <a:rPr lang="nb-NO" dirty="0">
                <a:sym typeface="Wingdings" panose="05000000000000000000" pitchFamily="2" charset="2"/>
              </a:rPr>
              <a:t> - VKS…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02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9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JobZone</a:t>
            </a:r>
            <a:r>
              <a:rPr lang="nb-NO" dirty="0"/>
              <a:t>, Norgesvinduet, </a:t>
            </a:r>
            <a:r>
              <a:rPr lang="nb-NO" dirty="0" err="1"/>
              <a:t>renholdsfirma</a:t>
            </a:r>
            <a:r>
              <a:rPr lang="nb-NO" dirty="0"/>
              <a:t>, Top Camp, </a:t>
            </a:r>
            <a:r>
              <a:rPr lang="nb-NO"/>
              <a:t>Coop Nordland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8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www.workinnorway.com felles side fra Politiet, Skatteetaten, UDI og NAV</a:t>
            </a:r>
          </a:p>
          <a:p>
            <a:r>
              <a:rPr lang="nb-NO" dirty="0"/>
              <a:t>Jobbmesser/møteplasser – bistand til rekruttering fra EU/EØS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6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6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096000" y="6527602"/>
            <a:ext cx="193628" cy="230188"/>
          </a:xfrm>
          <a:prstGeom prst="rect">
            <a:avLst/>
          </a:prstGeom>
        </p:spPr>
        <p:txBody>
          <a:bodyPr wrap="none" lIns="71437" tIns="71437" rIns="71437" bIns="71437"/>
          <a:lstStyle>
            <a:lvl1pPr indent="89297" algn="l">
              <a:lnSpc>
                <a:spcPct val="80000"/>
              </a:lnSpc>
              <a:spcBef>
                <a:spcPts val="1150"/>
              </a:spcBef>
              <a:defRPr sz="1100" spc="0">
                <a:solidFill>
                  <a:srgbClr val="FFFFFF"/>
                </a:solidFill>
                <a:latin typeface="나눔손글씨 펜"/>
                <a:ea typeface="나눔손글씨 펜"/>
                <a:cs typeface="나눔손글씨 펜"/>
                <a:sym typeface="나눔손글씨 펜"/>
              </a:defRPr>
            </a:lvl1pPr>
          </a:lstStyle>
          <a:p>
            <a:pPr marL="0" marR="0" lvl="0" indent="89297" algn="l" defTabSz="914400" rtl="0" eaLnBrk="1" fontAlgn="auto" latinLnBrk="0" hangingPunct="1">
              <a:lnSpc>
                <a:spcPct val="8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손글씨 펜"/>
                <a:sym typeface="나눔손글씨 펜"/>
              </a:rPr>
              <a:pPr marL="0" marR="0" lvl="0" indent="89297" algn="l" defTabSz="914400" rtl="0" eaLnBrk="1" fontAlgn="auto" latinLnBrk="0" hangingPunct="1">
                <a:lnSpc>
                  <a:spcPct val="80000"/>
                </a:lnSpc>
                <a:spcBef>
                  <a:spcPts val="11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손글씨 펜"/>
              <a:sym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1314522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E2D14-2DAF-43FC-9631-86853B6D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C1A54A-BCA7-4F08-ABE6-E1C8EBE0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B739CD-8129-414C-9B7D-21A0DB66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77F5B5-3886-4858-AF72-B65B0B8B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29.08.2022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A4AEF5-B8DD-4106-A78E-50D750C3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DBC575-921A-415B-90D2-9CE70A55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3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beidsinnvandrerutvalget.n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innhold 12" descr="Verdens kart som er utformet av personer i USA">
            <a:extLst>
              <a:ext uri="{FF2B5EF4-FFF2-40B4-BE49-F238E27FC236}">
                <a16:creationId xmlns:a16="http://schemas.microsoft.com/office/drawing/2014/main" id="{85EC18DD-1DCF-43FB-AE7E-A655F8B663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284136" y="0"/>
            <a:ext cx="11623728" cy="6858000"/>
          </a:xfrm>
          <a:noFill/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78400"/>
            <a:ext cx="12192000" cy="129400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Arbeidsmarkedet i Nordland – hvordan rekruttere i dagens situasjon?</a:t>
            </a:r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4D670-6056-409B-B09E-5A64F78E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800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Alvorlig i helse- og sosialtjenesten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755ED1-E02A-46B4-B630-FA141BBA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5" y="938108"/>
            <a:ext cx="10510415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1E9493-2E6E-4BFD-BE51-5B29BB89F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NAV i Nordland</a:t>
            </a:r>
          </a:p>
        </p:txBody>
      </p:sp>
    </p:spTree>
    <p:extLst>
      <p:ext uri="{BB962C8B-B14F-4D97-AF65-F5344CB8AC3E}">
        <p14:creationId xmlns:p14="http://schemas.microsoft.com/office/powerpoint/2010/main" val="310683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EB43E-B9ED-4700-99AF-F57BB08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83" y="1966296"/>
            <a:ext cx="5182218" cy="1072080"/>
          </a:xfrm>
        </p:spPr>
        <p:txBody>
          <a:bodyPr>
            <a:normAutofit/>
          </a:bodyPr>
          <a:lstStyle/>
          <a:p>
            <a:pPr algn="ctr"/>
            <a:r>
              <a:rPr lang="nb-NO" sz="3000" b="1">
                <a:ea typeface="Source Sans Pro" panose="020B0503030403020204" pitchFamily="34" charset="0"/>
              </a:rPr>
              <a:t>NAVs samfunnsoppdrag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807D0-340C-4EB3-A2D9-E26DDD0529C7}"/>
              </a:ext>
            </a:extLst>
          </p:cNvPr>
          <p:cNvSpPr/>
          <p:nvPr/>
        </p:nvSpPr>
        <p:spPr>
          <a:xfrm>
            <a:off x="6252243" y="923398"/>
            <a:ext cx="5093874" cy="501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802357-A93C-484F-8C7A-A011BF6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81" y="1107050"/>
            <a:ext cx="2729985" cy="161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44C9B3-57E2-4414-8398-2063611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80" y="1316244"/>
            <a:ext cx="3024307" cy="14277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F4FACE9-DCC6-4364-981A-CA7B55EF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5797" y="2502336"/>
            <a:ext cx="3326263" cy="194389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1FE0A32-10F5-424D-B344-FC8189FD58CD}"/>
              </a:ext>
            </a:extLst>
          </p:cNvPr>
          <p:cNvSpPr/>
          <p:nvPr/>
        </p:nvSpPr>
        <p:spPr>
          <a:xfrm>
            <a:off x="0" y="6139543"/>
            <a:ext cx="154449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A3F619-A20F-42CF-BC9C-1E2F32F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96" y="1048900"/>
            <a:ext cx="1702849" cy="10720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2AA7E5B-1459-4985-9F66-722FD4DB1607}"/>
              </a:ext>
            </a:extLst>
          </p:cNvPr>
          <p:cNvSpPr txBox="1"/>
          <p:nvPr/>
        </p:nvSpPr>
        <p:spPr>
          <a:xfrm>
            <a:off x="845882" y="3343660"/>
            <a:ext cx="5093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NAV bidrar til sosial og økonomisk trygghet,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og fremmer overgang til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 og aktivitet.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E7F6FE-C51A-4AAD-8185-4F24A761B887}"/>
              </a:ext>
            </a:extLst>
          </p:cNvPr>
          <p:cNvSpPr/>
          <p:nvPr/>
        </p:nvSpPr>
        <p:spPr>
          <a:xfrm>
            <a:off x="614723" y="720653"/>
            <a:ext cx="10934380" cy="5416694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FC03D79-8C43-4AEA-A766-E9C7345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154" y="3978492"/>
            <a:ext cx="942716" cy="1889837"/>
          </a:xfrm>
          <a:prstGeom prst="rect">
            <a:avLst/>
          </a:prstGeom>
        </p:spPr>
      </p:pic>
      <p:pic>
        <p:nvPicPr>
          <p:cNvPr id="16" name="Bilde 1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0839B3B7-F176-4CDA-B0CE-55B3E137D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360" y="4009227"/>
            <a:ext cx="1096393" cy="1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Aarbor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1349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3000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25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268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651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279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668902" y="6364288"/>
            <a:ext cx="134485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223772" y="4784725"/>
            <a:ext cx="20520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224544" y="5787708"/>
            <a:ext cx="197849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944296" y="2946782"/>
            <a:ext cx="153798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5" y="373818"/>
            <a:ext cx="1560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Fylkesdirektør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69627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Arbeidsrådgivning/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Rådgivende overleger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Harald Trollvik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80982" y="5086660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13755" y="5096883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591856" y="5007004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9506170" y="3270418"/>
            <a:ext cx="248144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2800" b="1" dirty="0">
                <a:solidFill>
                  <a:srgbClr val="C00000"/>
                </a:solidFill>
              </a:rPr>
              <a:t>Organisering 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NAV i Nordland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mai 2022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6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E78416AC-66A0-415B-9419-F8F892DB67FA}"/>
              </a:ext>
            </a:extLst>
          </p:cNvPr>
          <p:cNvSpPr/>
          <p:nvPr/>
        </p:nvSpPr>
        <p:spPr>
          <a:xfrm>
            <a:off x="342236" y="1358618"/>
            <a:ext cx="11484617" cy="908505"/>
          </a:xfrm>
          <a:prstGeom prst="roundRect">
            <a:avLst>
              <a:gd name="adj" fmla="val 16215"/>
            </a:avLst>
          </a:prstGeom>
          <a:solidFill>
            <a:srgbClr val="CDE7D8"/>
          </a:solidFill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" t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6B1309E-8326-41DB-8C42-482B29E13B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95363"/>
          </a:xfrm>
          <a:noFill/>
          <a:ln w="12700">
            <a:noFill/>
            <a:miter lim="400000"/>
          </a:ln>
        </p:spPr>
        <p:txBody>
          <a:bodyPr lIns="86400" tIns="86400" rIns="86400" bIns="86400" anchor="ctr">
            <a:noAutofit/>
          </a:bodyPr>
          <a:lstStyle/>
          <a:p>
            <a:pPr algn="ctr" defTabSz="1219200" hangingPunct="0"/>
            <a:r>
              <a:rPr lang="nb-NO" sz="2800" ker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Fremtidsbilde NAV 2030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686827C-2619-40D1-8F3C-9C06D226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0" y="204329"/>
            <a:ext cx="1308137" cy="82357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792A9D2-E36B-4799-82E1-74F632FA36A4}"/>
              </a:ext>
            </a:extLst>
          </p:cNvPr>
          <p:cNvSpPr txBox="1"/>
          <p:nvPr/>
        </p:nvSpPr>
        <p:spPr>
          <a:xfrm>
            <a:off x="-9440" y="7520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NAV bidrar til sosial og økonomisk trygghet, og fremmer overgang til arbeid og aktivitet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34" name="Bilde 33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4B1E9258-760D-47CD-8EB5-86B074466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69" y="1380870"/>
            <a:ext cx="864000" cy="864000"/>
          </a:xfrm>
          <a:prstGeom prst="rect">
            <a:avLst/>
          </a:prstGeom>
        </p:spPr>
      </p:pic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A148DF5F-CD88-4273-93FC-3F0E6958EF2A}"/>
              </a:ext>
            </a:extLst>
          </p:cNvPr>
          <p:cNvSpPr/>
          <p:nvPr/>
        </p:nvSpPr>
        <p:spPr>
          <a:xfrm>
            <a:off x="344613" y="2944574"/>
            <a:ext cx="3780000" cy="2370873"/>
          </a:xfrm>
          <a:prstGeom prst="roundRect">
            <a:avLst>
              <a:gd name="adj" fmla="val 2132"/>
            </a:avLst>
          </a:prstGeom>
          <a:noFill/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000" rIns="54000" rtlCol="0" anchor="t" anchorCtr="0"/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beveger arbeidskraft dit behovet er i et omskiftelig arbeidsmarkedet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synliggjør og realiserer ressursene hos dem som har utfordringer med å få eller beholde arbeid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prioriterer stabil tilknytning til arbeid fremfor raskeste vei til jobb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med utdanningssektoren og arbeidsgiverne bidrar vi til kvalifisert arbeidskraft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Arbeidsgiverne er våre viktigste medspillere for å få folk i jobb, og arbeidsplassen er den viktigste arenaen for oppfølging</a:t>
            </a: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678A2513-9FC5-4234-BB8F-05DA4BCA5260}"/>
              </a:ext>
            </a:extLst>
          </p:cNvPr>
          <p:cNvSpPr/>
          <p:nvPr/>
        </p:nvSpPr>
        <p:spPr>
          <a:xfrm>
            <a:off x="4206000" y="2944574"/>
            <a:ext cx="3780000" cy="2370873"/>
          </a:xfrm>
          <a:prstGeom prst="roundRect">
            <a:avLst>
              <a:gd name="adj" fmla="val 4108"/>
            </a:avLst>
          </a:prstGeom>
          <a:noFill/>
          <a:ln>
            <a:solidFill>
              <a:srgbClr val="66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" rIns="18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Relevante endringer i livssituasjoner blir fanget opp, så brukerne får pengene de har krav på automatisk. Det er enkelt å søke når det er nødvendig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forståelig informasjon og veiledning om rettigheter og plikter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Saksbehandlingen er pålitelig, brukeren har innsikt i egen sak og resultatet er lett å forstå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Samfunnet har tillit til at NAV forvalter opplysninger og regelverk pålitelig</a:t>
            </a:r>
          </a:p>
        </p:txBody>
      </p: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60DA7261-EAFE-4CCB-B25C-7E006DC5539D}"/>
              </a:ext>
            </a:extLst>
          </p:cNvPr>
          <p:cNvSpPr/>
          <p:nvPr/>
        </p:nvSpPr>
        <p:spPr>
          <a:xfrm>
            <a:off x="8046853" y="2944574"/>
            <a:ext cx="3780000" cy="2370873"/>
          </a:xfrm>
          <a:prstGeom prst="roundRect">
            <a:avLst>
              <a:gd name="adj" fmla="val 3602"/>
            </a:avLst>
          </a:prstGeom>
          <a:noFill/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000" rIns="54000" rtlCol="0" anchor="t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blir møtt med tillit og respekt. Brukerne blir forstått og medvirker til at vi finner løsninger sammen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trenger flere og sammensatte tjenester, møter helhetlige løsninger som tilpasses deres livssituasjon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får tett oppfølging, opplever kontinuitet og forutsigbarhet i møtet med NAV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møter helhetlige tjenester på tvers av NAV, helsesektoren og kommunesektoren</a:t>
            </a:r>
          </a:p>
        </p:txBody>
      </p:sp>
      <p:sp>
        <p:nvSpPr>
          <p:cNvPr id="48" name="Rectangle: Rounded Corners 21">
            <a:extLst>
              <a:ext uri="{FF2B5EF4-FFF2-40B4-BE49-F238E27FC236}">
                <a16:creationId xmlns:a16="http://schemas.microsoft.com/office/drawing/2014/main" id="{2599135B-0AD8-4EED-8829-1C7FDDC700A7}"/>
              </a:ext>
            </a:extLst>
          </p:cNvPr>
          <p:cNvSpPr/>
          <p:nvPr/>
        </p:nvSpPr>
        <p:spPr>
          <a:xfrm>
            <a:off x="344614" y="5411448"/>
            <a:ext cx="11502773" cy="360000"/>
          </a:xfrm>
          <a:prstGeom prst="roundRect">
            <a:avLst>
              <a:gd name="adj" fmla="val 21048"/>
            </a:avLst>
          </a:prstGeom>
          <a:solidFill>
            <a:srgbClr val="D87F0A"/>
          </a:solidFill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F557B970-9E1A-452E-8FC8-00720B5C91EF}"/>
              </a:ext>
            </a:extLst>
          </p:cNvPr>
          <p:cNvSpPr/>
          <p:nvPr/>
        </p:nvSpPr>
        <p:spPr>
          <a:xfrm>
            <a:off x="342236" y="5772723"/>
            <a:ext cx="11502772" cy="800310"/>
          </a:xfrm>
          <a:prstGeom prst="roundRect">
            <a:avLst>
              <a:gd name="adj" fmla="val 7654"/>
            </a:avLst>
          </a:prstGeom>
          <a:noFill/>
          <a:ln>
            <a:solidFill>
              <a:srgbClr val="D8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Bilde 49">
            <a:extLst>
              <a:ext uri="{FF2B5EF4-FFF2-40B4-BE49-F238E27FC236}">
                <a16:creationId xmlns:a16="http://schemas.microsoft.com/office/drawing/2014/main" id="{6E479EC8-A0E8-4C94-BB1B-D52110AED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517" y="45524"/>
            <a:ext cx="1138804" cy="1141186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258B573F-BA52-4290-BBD5-956D4EDD4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9435" r="5415" b="9801"/>
          <a:stretch/>
        </p:blipFill>
        <p:spPr bwMode="auto">
          <a:xfrm>
            <a:off x="10618636" y="1380608"/>
            <a:ext cx="95856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21">
            <a:extLst>
              <a:ext uri="{FF2B5EF4-FFF2-40B4-BE49-F238E27FC236}">
                <a16:creationId xmlns:a16="http://schemas.microsoft.com/office/drawing/2014/main" id="{ED28C92E-4524-4F66-A4C4-795E048E0EB0}"/>
              </a:ext>
            </a:extLst>
          </p:cNvPr>
          <p:cNvSpPr/>
          <p:nvPr/>
        </p:nvSpPr>
        <p:spPr>
          <a:xfrm>
            <a:off x="342236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38A161"/>
          </a:solidFill>
          <a:ln>
            <a:solidFill>
              <a:srgbClr val="9BD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mobiliserer arbeidskraft 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et arbeidsliv i omstilling</a:t>
            </a:r>
          </a:p>
        </p:txBody>
      </p:sp>
      <p:sp>
        <p:nvSpPr>
          <p:cNvPr id="35" name="Rectangle: Rounded Corners 21">
            <a:extLst>
              <a:ext uri="{FF2B5EF4-FFF2-40B4-BE49-F238E27FC236}">
                <a16:creationId xmlns:a16="http://schemas.microsoft.com/office/drawing/2014/main" id="{C3867CDE-E1BD-4CE2-BD6E-A7B8B42DB671}"/>
              </a:ext>
            </a:extLst>
          </p:cNvPr>
          <p:cNvSpPr/>
          <p:nvPr/>
        </p:nvSpPr>
        <p:spPr>
          <a:xfrm>
            <a:off x="4206000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3385D1"/>
          </a:solidFill>
          <a:ln>
            <a:solidFill>
              <a:srgbClr val="66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pengene 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enkelt og forutsigbart</a:t>
            </a:r>
          </a:p>
        </p:txBody>
      </p:sp>
      <p:sp>
        <p:nvSpPr>
          <p:cNvPr id="38" name="Rectangle: Rounded Corners 21">
            <a:extLst>
              <a:ext uri="{FF2B5EF4-FFF2-40B4-BE49-F238E27FC236}">
                <a16:creationId xmlns:a16="http://schemas.microsoft.com/office/drawing/2014/main" id="{3E7CFB3D-1C1E-45B5-B2D9-6436EB0CC7DC}"/>
              </a:ext>
            </a:extLst>
          </p:cNvPr>
          <p:cNvSpPr/>
          <p:nvPr/>
        </p:nvSpPr>
        <p:spPr>
          <a:xfrm>
            <a:off x="8067387" y="2379394"/>
            <a:ext cx="3780000" cy="576000"/>
          </a:xfrm>
          <a:prstGeom prst="roundRect">
            <a:avLst>
              <a:gd name="adj" fmla="val 21048"/>
            </a:avLst>
          </a:prstGeom>
          <a:solidFill>
            <a:srgbClr val="C86151"/>
          </a:solidFill>
          <a:ln>
            <a:solidFill>
              <a:srgbClr val="D68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med dem som trenger det mest</a:t>
            </a:r>
          </a:p>
        </p:txBody>
      </p:sp>
      <p:pic>
        <p:nvPicPr>
          <p:cNvPr id="24" name="Bilde 23" descr="Et bilde som inneholder tekst&#10;&#10;Automatisk generert beskrivelse">
            <a:extLst>
              <a:ext uri="{FF2B5EF4-FFF2-40B4-BE49-F238E27FC236}">
                <a16:creationId xmlns:a16="http://schemas.microsoft.com/office/drawing/2014/main" id="{21EA58DF-FA0E-4A5A-9081-36097BE85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289" y="1469546"/>
            <a:ext cx="720000" cy="720000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BFFB3742-B57B-41D8-81BB-40B00892B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2676" y="1469546"/>
            <a:ext cx="720000" cy="720000"/>
          </a:xfrm>
          <a:prstGeom prst="rect">
            <a:avLst/>
          </a:prstGeom>
        </p:spPr>
      </p:pic>
      <p:pic>
        <p:nvPicPr>
          <p:cNvPr id="26" name="Bilde 25" descr="Et bilde som inneholder pil&#10;&#10;Automatisk generert beskrivelse">
            <a:extLst>
              <a:ext uri="{FF2B5EF4-FFF2-40B4-BE49-F238E27FC236}">
                <a16:creationId xmlns:a16="http://schemas.microsoft.com/office/drawing/2014/main" id="{8BAA1DDA-6EB5-456F-B437-B2A03B96A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418" y="1469546"/>
            <a:ext cx="720000" cy="72000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3F0E13A1-EC83-4135-8B70-E237F809AC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5547" y="1469546"/>
            <a:ext cx="720000" cy="720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8ECA0587-928C-47F4-BF7E-E65787ABEB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4063" y="1469546"/>
            <a:ext cx="720000" cy="720000"/>
          </a:xfrm>
          <a:prstGeom prst="rect">
            <a:avLst/>
          </a:prstGeom>
        </p:spPr>
      </p:pic>
      <p:pic>
        <p:nvPicPr>
          <p:cNvPr id="31" name="Bilde 30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CE092224-5B37-4E43-8421-EF7CCE28B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9805" y="1469546"/>
            <a:ext cx="720000" cy="720000"/>
          </a:xfrm>
          <a:prstGeom prst="rect">
            <a:avLst/>
          </a:prstGeom>
        </p:spPr>
      </p:pic>
      <p:pic>
        <p:nvPicPr>
          <p:cNvPr id="37" name="Bilde 36" descr="Et bilde som inneholder tekst&#10;&#10;Automatisk generert beskrivelse">
            <a:extLst>
              <a:ext uri="{FF2B5EF4-FFF2-40B4-BE49-F238E27FC236}">
                <a16:creationId xmlns:a16="http://schemas.microsoft.com/office/drawing/2014/main" id="{454E301D-4772-42E7-B94D-8B3C9F3551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6934" y="1469546"/>
            <a:ext cx="720000" cy="720000"/>
          </a:xfrm>
          <a:prstGeom prst="rect">
            <a:avLst/>
          </a:prstGeom>
        </p:spPr>
      </p:pic>
      <p:sp>
        <p:nvSpPr>
          <p:cNvPr id="29" name="Rectangle: Rounded Corners 21">
            <a:extLst>
              <a:ext uri="{FF2B5EF4-FFF2-40B4-BE49-F238E27FC236}">
                <a16:creationId xmlns:a16="http://schemas.microsoft.com/office/drawing/2014/main" id="{C7AB5841-A03B-47B2-B4FA-B5B83B13101C}"/>
              </a:ext>
            </a:extLst>
          </p:cNvPr>
          <p:cNvSpPr/>
          <p:nvPr/>
        </p:nvSpPr>
        <p:spPr>
          <a:xfrm>
            <a:off x="349656" y="5837385"/>
            <a:ext cx="216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samarbeider for å møte brukernes og samfunnets behov</a:t>
            </a:r>
          </a:p>
        </p:txBody>
      </p:sp>
      <p:sp>
        <p:nvSpPr>
          <p:cNvPr id="40" name="Rectangle: Rounded Corners 21">
            <a:extLst>
              <a:ext uri="{FF2B5EF4-FFF2-40B4-BE49-F238E27FC236}">
                <a16:creationId xmlns:a16="http://schemas.microsoft.com/office/drawing/2014/main" id="{10CDF68C-87A2-4D59-8D54-2913E2308F1F}"/>
              </a:ext>
            </a:extLst>
          </p:cNvPr>
          <p:cNvSpPr/>
          <p:nvPr/>
        </p:nvSpPr>
        <p:spPr>
          <a:xfrm>
            <a:off x="8340448" y="5844051"/>
            <a:ext cx="1692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er en lærende organisasjon</a:t>
            </a:r>
          </a:p>
        </p:txBody>
      </p:sp>
      <p:sp>
        <p:nvSpPr>
          <p:cNvPr id="41" name="Rectangle: Rounded Corners 21">
            <a:extLst>
              <a:ext uri="{FF2B5EF4-FFF2-40B4-BE49-F238E27FC236}">
                <a16:creationId xmlns:a16="http://schemas.microsoft.com/office/drawing/2014/main" id="{86C58A92-6858-49EB-8768-F93459ACAA00}"/>
              </a:ext>
            </a:extLst>
          </p:cNvPr>
          <p:cNvSpPr/>
          <p:nvPr/>
        </p:nvSpPr>
        <p:spPr>
          <a:xfrm>
            <a:off x="2509354" y="5844051"/>
            <a:ext cx="1692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leverer tjenester vi vet virker</a:t>
            </a:r>
          </a:p>
        </p:txBody>
      </p:sp>
      <p:sp>
        <p:nvSpPr>
          <p:cNvPr id="42" name="Rectangle: Rounded Corners 21">
            <a:extLst>
              <a:ext uri="{FF2B5EF4-FFF2-40B4-BE49-F238E27FC236}">
                <a16:creationId xmlns:a16="http://schemas.microsoft.com/office/drawing/2014/main" id="{EA6C0618-9E5F-45BD-B0DA-5299000F7E8B}"/>
              </a:ext>
            </a:extLst>
          </p:cNvPr>
          <p:cNvSpPr/>
          <p:nvPr/>
        </p:nvSpPr>
        <p:spPr>
          <a:xfrm>
            <a:off x="6180750" y="5844051"/>
            <a:ext cx="216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har kompetanse til å løse våre oppgaver med kvalitet </a:t>
            </a:r>
          </a:p>
        </p:txBody>
      </p:sp>
      <p:sp>
        <p:nvSpPr>
          <p:cNvPr id="45" name="Rectangle: Rounded Corners 21">
            <a:extLst>
              <a:ext uri="{FF2B5EF4-FFF2-40B4-BE49-F238E27FC236}">
                <a16:creationId xmlns:a16="http://schemas.microsoft.com/office/drawing/2014/main" id="{855840CF-752F-4848-AE7F-4CE12D31AACF}"/>
              </a:ext>
            </a:extLst>
          </p:cNvPr>
          <p:cNvSpPr/>
          <p:nvPr/>
        </p:nvSpPr>
        <p:spPr>
          <a:xfrm>
            <a:off x="10032146" y="5839986"/>
            <a:ext cx="180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tar ansvar og viser tillit til hverandre</a:t>
            </a:r>
          </a:p>
        </p:txBody>
      </p:sp>
      <p:sp>
        <p:nvSpPr>
          <p:cNvPr id="44" name="Rectangle: Rounded Corners 21">
            <a:extLst>
              <a:ext uri="{FF2B5EF4-FFF2-40B4-BE49-F238E27FC236}">
                <a16:creationId xmlns:a16="http://schemas.microsoft.com/office/drawing/2014/main" id="{811A7CDF-2D13-4AB5-A9E7-9CE67B64CCFB}"/>
              </a:ext>
            </a:extLst>
          </p:cNvPr>
          <p:cNvSpPr/>
          <p:nvPr/>
        </p:nvSpPr>
        <p:spPr>
          <a:xfrm>
            <a:off x="4201052" y="5844051"/>
            <a:ext cx="1980000" cy="720000"/>
          </a:xfrm>
          <a:prstGeom prst="roundRect">
            <a:avLst>
              <a:gd name="adj" fmla="val 85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0" bIns="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 er en samfunnsaktør som setter dagsorden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19AFDDED-9D73-4093-B4C6-F5967755F182}"/>
                  </a:ext>
                </a:extLst>
              </p14:cNvPr>
              <p14:cNvContentPartPr/>
              <p14:nvPr/>
            </p14:nvContentPartPr>
            <p14:xfrm>
              <a:off x="300600" y="2070360"/>
              <a:ext cx="3761280" cy="346644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19AFDDED-9D73-4093-B4C6-F5967755F1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760" y="2007000"/>
                <a:ext cx="3792600" cy="35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3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EDDB2C3-E74B-43B2-B856-40693F9FC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Arbeidsinnvandrerutvalget</a:t>
            </a:r>
          </a:p>
        </p:txBody>
      </p:sp>
    </p:spTree>
    <p:extLst>
      <p:ext uri="{BB962C8B-B14F-4D97-AF65-F5344CB8AC3E}">
        <p14:creationId xmlns:p14="http://schemas.microsoft.com/office/powerpoint/2010/main" val="160698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1A011E2-12CC-4CEC-B20B-B39FE33D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Arbeidsinnvandrerutvalgets</a:t>
            </a:r>
            <a:r>
              <a:rPr lang="nb-NO" dirty="0"/>
              <a:t> oppdrag: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690FD4-4F01-4044-855E-C79D02F7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Regjeringen utnevnte 13. august 2021 et utvalg som skal som skal gjennomgå situasjonen til arbeidsinnvandrere og deres familiemedlemmer. Utredningen er et ledd i videreutviklingen av integreringspolitikken, og utvalget skal vurdere integreringspolitiske virkemidler for å bedre integrere arbeidsinnvandrere i norsk arbeids- og samfunnsliv. </a:t>
            </a:r>
            <a:r>
              <a:rPr lang="nb-NO"/>
              <a:t>Utredningen skal leveres innen utløpet av 2022.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72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DDF15F-1610-4D51-8A6D-AEDF9EB9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Integreringspolitikk for arbeidsinnvandrere?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4FD5E8-65D9-43FB-8E02-FA029529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Arbeidsinnvandrerutvalget – Et offentlig utvalg om integreringspolitikk for arbeidsinnvandrere</a:t>
            </a:r>
            <a:endParaRPr lang="nb-NO" dirty="0"/>
          </a:p>
          <a:p>
            <a:endParaRPr lang="nb-NO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A4A3C12-92D1-4E41-9094-8F6FDDCB56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5E58A89-84A7-4A42-BBB4-141BA756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500"/>
            <a:ext cx="12192000" cy="3175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60E0185-38AE-48D5-8DA5-809379C6F3C3}"/>
              </a:ext>
            </a:extLst>
          </p:cNvPr>
          <p:cNvSpPr txBox="1"/>
          <p:nvPr/>
        </p:nvSpPr>
        <p:spPr>
          <a:xfrm>
            <a:off x="838200" y="5285232"/>
            <a:ext cx="1078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- Gratis norskopplæring for å rekruttere eller beholde arbeidskraft?</a:t>
            </a:r>
          </a:p>
          <a:p>
            <a:r>
              <a:rPr lang="nb-NO" dirty="0"/>
              <a:t>- Rett til introduksjonsprogram?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64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30B4A9E-AB79-4A7F-93BE-9A4E87294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Erfaringer så langt – hva gir effekt:</a:t>
            </a:r>
          </a:p>
        </p:txBody>
      </p:sp>
    </p:spTree>
    <p:extLst>
      <p:ext uri="{BB962C8B-B14F-4D97-AF65-F5344CB8AC3E}">
        <p14:creationId xmlns:p14="http://schemas.microsoft.com/office/powerpoint/2010/main" val="25449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B4E00-BA9B-40C2-ACCD-4304CDB6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vil jeg si noe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FD53F-F59E-4583-B1A8-900310D8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Arbeidsmarkedet i Nordland – status</a:t>
            </a:r>
          </a:p>
          <a:p>
            <a:r>
              <a:rPr lang="nb-NO" dirty="0"/>
              <a:t>Resultater fra årets bedriftsundersøkelse</a:t>
            </a:r>
          </a:p>
          <a:p>
            <a:r>
              <a:rPr lang="nb-NO" dirty="0"/>
              <a:t>NAV - rolle og oppdrag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kan vi gjøre sammen for å lykkes med rekruttering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659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27A02-405A-401B-AEDA-35EE31BC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gir gode resultater: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160FB-A5E1-4335-8296-F256E2AC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NAV har </a:t>
            </a:r>
            <a:r>
              <a:rPr lang="nb-NO" b="1" dirty="0"/>
              <a:t>samarbeidsavtaler med utvalgte virksomheter </a:t>
            </a:r>
            <a:r>
              <a:rPr lang="nb-NO" dirty="0"/>
              <a:t>hvor vi ser at vi har god match mellom porteføljen av arbeidssøkere registrert hos NAV og virksomhetenes behov</a:t>
            </a:r>
          </a:p>
          <a:p>
            <a:r>
              <a:rPr lang="nb-NO" dirty="0"/>
              <a:t>Er virksomhetene villig til å gi flere muligheten for sommerjobb, arbeidspraksis med råd, veiledning og økonomisk støtte fra NAV?</a:t>
            </a:r>
          </a:p>
          <a:p>
            <a:r>
              <a:rPr lang="nb-NO" dirty="0"/>
              <a:t>Vinn-vinn-vinn – situasjon</a:t>
            </a:r>
          </a:p>
          <a:p>
            <a:r>
              <a:rPr lang="nb-NO" b="1" dirty="0"/>
              <a:t>Fast kontaktperson hos NAV-kontoret </a:t>
            </a:r>
            <a:r>
              <a:rPr lang="nb-NO" dirty="0"/>
              <a:t>som koordinerer kontakten med NAV alt etter behov NAV EURES, Arbeidslivssenter eller Hjelpemiddelsentralen</a:t>
            </a:r>
          </a:p>
        </p:txBody>
      </p:sp>
    </p:spTree>
    <p:extLst>
      <p:ext uri="{BB962C8B-B14F-4D97-AF65-F5344CB8AC3E}">
        <p14:creationId xmlns:p14="http://schemas.microsoft.com/office/powerpoint/2010/main" val="135054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375819-0040-41C8-A238-43746F4A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inkludere og rekruttere: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995E8-98DA-4A7F-B5E9-41C55198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Inkludere</a:t>
            </a:r>
            <a:r>
              <a:rPr lang="nb-NO" dirty="0"/>
              <a:t> ved arbeidspraksis, sommerjobb, studenter, </a:t>
            </a:r>
            <a:r>
              <a:rPr lang="nb-NO" dirty="0" err="1"/>
              <a:t>trainee</a:t>
            </a:r>
            <a:r>
              <a:rPr lang="nb-NO" dirty="0"/>
              <a:t>-ordninger</a:t>
            </a:r>
          </a:p>
          <a:p>
            <a:r>
              <a:rPr lang="nb-NO" dirty="0"/>
              <a:t>Ta godt imot nye medarbeidere og innbyggere </a:t>
            </a:r>
          </a:p>
          <a:p>
            <a:r>
              <a:rPr lang="nb-NO" b="1" dirty="0"/>
              <a:t>Kvalifisere</a:t>
            </a:r>
            <a:r>
              <a:rPr lang="nb-NO" dirty="0"/>
              <a:t> mens en er i praksis/ved siden av jobb</a:t>
            </a:r>
          </a:p>
          <a:p>
            <a:r>
              <a:rPr lang="nb-NO" b="1" dirty="0"/>
              <a:t>Rekruttere</a:t>
            </a:r>
            <a:r>
              <a:rPr lang="nb-NO" dirty="0"/>
              <a:t> fra Nordland, Norge, EU/EØS og fra hele verden; finne den rette medarbeidere med interesse og engasjement</a:t>
            </a:r>
          </a:p>
        </p:txBody>
      </p:sp>
    </p:spTree>
    <p:extLst>
      <p:ext uri="{BB962C8B-B14F-4D97-AF65-F5344CB8AC3E}">
        <p14:creationId xmlns:p14="http://schemas.microsoft.com/office/powerpoint/2010/main" val="1036408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75D70-6B66-43A9-9C66-B4E02C60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vi sammen gjøre i Nordland: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8C3889-0AD5-45C1-97A4-584F03EB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Beholde </a:t>
            </a:r>
            <a:r>
              <a:rPr lang="nb-NO" dirty="0"/>
              <a:t>medarbeiderne ved å satse på utvikling (arbeidsmiljø, fag, metoder og organisasjon)</a:t>
            </a:r>
          </a:p>
          <a:p>
            <a:r>
              <a:rPr lang="nb-NO" b="1" dirty="0"/>
              <a:t>Inkludere</a:t>
            </a:r>
            <a:r>
              <a:rPr lang="nb-NO" dirty="0"/>
              <a:t> flere av de som står utenfor</a:t>
            </a:r>
          </a:p>
          <a:p>
            <a:r>
              <a:rPr lang="nb-NO" dirty="0"/>
              <a:t>Utdanne og </a:t>
            </a:r>
            <a:r>
              <a:rPr lang="nb-NO" b="1" dirty="0"/>
              <a:t>kvalifisere</a:t>
            </a:r>
            <a:r>
              <a:rPr lang="nb-NO" dirty="0"/>
              <a:t> tett på virksomhetenes behov</a:t>
            </a:r>
          </a:p>
          <a:p>
            <a:r>
              <a:rPr lang="nb-NO" b="1" dirty="0"/>
              <a:t>Rekruttere</a:t>
            </a:r>
            <a:r>
              <a:rPr lang="nb-NO" dirty="0"/>
              <a:t> fra EU/EØS og utenfor Europa</a:t>
            </a:r>
          </a:p>
          <a:p>
            <a:r>
              <a:rPr lang="nb-NO" dirty="0"/>
              <a:t>NAV har et særlig ansvar for de som står utenfor enten det er ungdom, flyktninger eller noen med helseutfordringer og for rekruttering fra EU/EØS – </a:t>
            </a:r>
          </a:p>
          <a:p>
            <a:r>
              <a:rPr lang="nb-NO" dirty="0"/>
              <a:t>For å lykkes må vi forstå virksomhetenes behov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80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54210" y="1078992"/>
            <a:ext cx="9117677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Nordlands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største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utfordringer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muligheter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nb-NO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nb-NO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ekstSylinder 3">
            <a:extLst>
              <a:ext uri="{FF2B5EF4-FFF2-40B4-BE49-F238E27FC236}">
                <a16:creationId xmlns:a16="http://schemas.microsoft.com/office/drawing/2014/main" id="{26481DE3-4D17-B4DB-0436-905BFDDD3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953176"/>
              </p:ext>
            </p:extLst>
          </p:nvPr>
        </p:nvGraphicFramePr>
        <p:xfrm>
          <a:off x="654211" y="3028407"/>
          <a:ext cx="8584791" cy="307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9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11" y="2692414"/>
            <a:ext cx="6022270" cy="1813465"/>
          </a:xfrm>
        </p:spPr>
        <p:txBody>
          <a:bodyPr>
            <a:noAutofit/>
          </a:bodyPr>
          <a:lstStyle/>
          <a:p>
            <a:r>
              <a:rPr lang="nb-NO" sz="2800" dirty="0" err="1"/>
              <a:t>NAVs</a:t>
            </a:r>
            <a:r>
              <a:rPr lang="nb-NO" sz="2800" dirty="0"/>
              <a:t> bedriftsundersøkelse 2022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4" y="4093650"/>
            <a:ext cx="4459759" cy="1520411"/>
          </a:xfrm>
        </p:spPr>
        <p:txBody>
          <a:bodyPr>
            <a:normAutofit/>
          </a:bodyPr>
          <a:lstStyle/>
          <a:p>
            <a:r>
              <a:rPr lang="nb-NO" dirty="0"/>
              <a:t>Resultater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5A2625D-B5AC-4892-8A96-6F523EF6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45" y="1255485"/>
            <a:ext cx="5748455" cy="4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6EB0B-A559-41D1-832D-AAB64A6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7771"/>
          </a:xfrm>
        </p:spPr>
        <p:txBody>
          <a:bodyPr/>
          <a:lstStyle/>
          <a:p>
            <a:r>
              <a:rPr lang="nb-NO" sz="3200" b="1" dirty="0" err="1"/>
              <a:t>NAVs</a:t>
            </a:r>
            <a:r>
              <a:rPr lang="nb-NO" sz="3200" b="1" dirty="0"/>
              <a:t> bedriftsundersøkelse 2022 i Nordland</a:t>
            </a:r>
            <a:endParaRPr lang="nb-NO" b="1" dirty="0"/>
          </a:p>
        </p:txBody>
      </p:sp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9BD68C50-2D43-48EB-B373-065F33BA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28"/>
            <a:ext cx="10515600" cy="56097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gir et øyeblikksbilde av virksomhetenes etterspørsel etter arbeidskraft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Kunnskap om typer kompetanse arbeidsgivere har problemer med å få tak i er viktig for at NAV skal kunne yte god service overfor arbeidssøkere og arbeidsgivere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Nordland var det 975 virksomheter som svarte på undersøkelsen, noe som gir en svarprosent på 93.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Undersøkelsen ble gjennomført fra 1. februar til 21. mars i år</a:t>
            </a:r>
          </a:p>
        </p:txBody>
      </p:sp>
    </p:spTree>
    <p:extLst>
      <p:ext uri="{BB962C8B-B14F-4D97-AF65-F5344CB8AC3E}">
        <p14:creationId xmlns:p14="http://schemas.microsoft.com/office/powerpoint/2010/main" val="14172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419D98-A2CA-47A0-9068-5E13B9E7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40" y="233936"/>
            <a:ext cx="10749973" cy="98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31 prosent av virksomhetene i Nordland har hatt problemer med å få tak i rett kompetanse</a:t>
            </a:r>
            <a:endParaRPr lang="nb-NO" sz="4400" b="1" dirty="0">
              <a:solidFill>
                <a:srgbClr val="C0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BFA1F3-BCF3-4DD2-B3AD-D636C4E19924}"/>
              </a:ext>
            </a:extLst>
          </p:cNvPr>
          <p:cNvSpPr txBox="1"/>
          <p:nvPr/>
        </p:nvSpPr>
        <p:spPr>
          <a:xfrm>
            <a:off x="694541" y="5917903"/>
            <a:ext cx="9024032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som har mislyktes i å rekruttere arbeidskraft eller har måttet ansette noen med annen eller lavere formell kompetanse enn man søkte etter, etter region/fylke/landet. Prosent. 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  <a:endParaRPr lang="nb-NO" sz="11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4B163F-FC1B-44E9-8A26-BC4250C5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DA94553-0B9F-4DF6-9377-1755584DF66A}"/>
              </a:ext>
            </a:extLst>
          </p:cNvPr>
          <p:cNvSpPr txBox="1"/>
          <p:nvPr/>
        </p:nvSpPr>
        <p:spPr>
          <a:xfrm>
            <a:off x="694541" y="6356877"/>
            <a:ext cx="10353211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Merk: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er gjennomført blant et utvalg av fylkets offentlige og private virksomheter, som er representativt på fylkes- og næringsnivå. Vi presiserer at utvalget ikke er 100 prosent representativ når vi bryter resultatene ned på fylkets fem regioner Vesterålen, Ofoten, Lofoten, Salten og Helgeland. </a:t>
            </a:r>
            <a:endParaRPr lang="nb-NO" sz="11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0DB4BEE-00E7-4692-A042-58395ABD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0" y="1242372"/>
            <a:ext cx="1074818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05525-2626-408C-896F-76DC3822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53652"/>
            <a:ext cx="4378377" cy="2297901"/>
          </a:xfrm>
        </p:spPr>
        <p:txBody>
          <a:bodyPr>
            <a:normAutofit/>
          </a:bodyPr>
          <a:lstStyle/>
          <a:p>
            <a:r>
              <a:rPr lang="nb-NO" dirty="0"/>
              <a:t>Størst rekrutterings-problemer innen </a:t>
            </a:r>
            <a:br>
              <a:rPr lang="nb-NO" dirty="0"/>
            </a:br>
            <a:r>
              <a:rPr lang="nb-NO" dirty="0"/>
              <a:t>helse- og sosial-tjeneste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056FED-3428-48C1-B075-AFFAFEB7AF92}"/>
              </a:ext>
            </a:extLst>
          </p:cNvPr>
          <p:cNvSpPr txBox="1"/>
          <p:nvPr/>
        </p:nvSpPr>
        <p:spPr>
          <a:xfrm>
            <a:off x="838200" y="5468320"/>
            <a:ext cx="437837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i Nordland som har mislyktes i å rekruttere arbeids-kraft eller har måttet ansette noen med annen eller lavere formell kompetanse enn man søkte etter, etter næringer i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9C3659F-B22D-4818-BB3C-D929DDEA84B4}"/>
              </a:ext>
            </a:extLst>
          </p:cNvPr>
          <p:cNvSpPr txBox="1">
            <a:spLocks/>
          </p:cNvSpPr>
          <p:nvPr/>
        </p:nvSpPr>
        <p:spPr>
          <a:xfrm>
            <a:off x="838200" y="234846"/>
            <a:ext cx="4378377" cy="89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100" b="1" dirty="0"/>
              <a:t>Næringene</a:t>
            </a:r>
            <a:br>
              <a:rPr lang="nb-NO" sz="1800" b="1" dirty="0"/>
            </a:br>
            <a:br>
              <a:rPr lang="nb-NO" sz="1800" b="1" dirty="0"/>
            </a:br>
            <a:br>
              <a:rPr lang="nb-NO" sz="1800" b="1" dirty="0"/>
            </a:br>
            <a:endParaRPr lang="nb-NO" sz="1800" b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E978874-2DFE-470E-ACF5-77101B92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534D6F9-B6F5-45A2-A2BB-48168E18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04" y="0"/>
            <a:ext cx="715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4BB9E5-DFD7-479C-B37C-35C68E37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Nordland har de største rekrutteringsutfordringene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AE167-79BA-4E85-ACB4-0A0FE4E5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44029" cy="4625975"/>
          </a:xfrm>
        </p:spPr>
        <p:txBody>
          <a:bodyPr>
            <a:normAutofit/>
          </a:bodyPr>
          <a:lstStyle/>
          <a:p>
            <a:r>
              <a:rPr lang="nb-NO" sz="2400" dirty="0"/>
              <a:t>Blant fylkene er det Viken som har høyest mangel på arbeidskraft målt i antall personer, med 16 118</a:t>
            </a:r>
          </a:p>
          <a:p>
            <a:r>
              <a:rPr lang="nb-NO" sz="2400" dirty="0"/>
              <a:t>Imidlertid er den relative mangelen, målt ved stramhetsindikatoren, høyest i Nordland og lavest i Oslo</a:t>
            </a:r>
          </a:p>
          <a:p>
            <a:r>
              <a:rPr lang="nb-NO" sz="2400" dirty="0"/>
              <a:t>Stramhetsindikatoren tar hensyn til faktisk antall sysselsatte</a:t>
            </a:r>
          </a:p>
          <a:p>
            <a:r>
              <a:rPr lang="nb-NO" sz="2400" dirty="0"/>
              <a:t>Nordland har også høyest andel virksomheter med alvorlige rekrutteringsproblemer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004AF6B-DEE9-43E3-945C-2F1D1EF1C71F}"/>
              </a:ext>
            </a:extLst>
          </p:cNvPr>
          <p:cNvGraphicFramePr>
            <a:graphicFrameLocks noGrp="1"/>
          </p:cNvGraphicFramePr>
          <p:nvPr/>
        </p:nvGraphicFramePr>
        <p:xfrm>
          <a:off x="6901542" y="1749357"/>
          <a:ext cx="4288972" cy="3556370"/>
        </p:xfrm>
        <a:graphic>
          <a:graphicData uri="http://schemas.openxmlformats.org/drawingml/2006/table">
            <a:tbl>
              <a:tblPr/>
              <a:tblGrid>
                <a:gridCol w="1072243">
                  <a:extLst>
                    <a:ext uri="{9D8B030D-6E8A-4147-A177-3AD203B41FA5}">
                      <a16:colId xmlns:a16="http://schemas.microsoft.com/office/drawing/2014/main" val="2668537307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824358388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3417192556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085936721"/>
                    </a:ext>
                  </a:extLst>
                </a:gridCol>
              </a:tblGrid>
              <a:tr h="1569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Fylke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Mangel på arbeidskraft i antall personer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NAVs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stramhets-indikator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Prosentvis andel virksomheter med alvorlige rekrutterings-problemer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71860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79769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97796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Viken*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26716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9270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b-NO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Nordland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18095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2397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10887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EE69EC7-9216-4480-8907-8D1A33C05CC2}"/>
              </a:ext>
            </a:extLst>
          </p:cNvPr>
          <p:cNvSpPr txBox="1"/>
          <p:nvPr/>
        </p:nvSpPr>
        <p:spPr>
          <a:xfrm>
            <a:off x="6901542" y="5950857"/>
            <a:ext cx="5087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*Viken: I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NAVs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regioninndeling er Viken delt i Øst- og Vest-Viken. Stramhetsindikator er beregnet for Viken samlet. </a:t>
            </a:r>
          </a:p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**Totalt: Stramhetsindikator totalt er beregnet med sysselsettingstall for alle fylker unntatt Svalbard</a:t>
            </a:r>
          </a:p>
        </p:txBody>
      </p:sp>
    </p:spTree>
    <p:extLst>
      <p:ext uri="{BB962C8B-B14F-4D97-AF65-F5344CB8AC3E}">
        <p14:creationId xmlns:p14="http://schemas.microsoft.com/office/powerpoint/2010/main" val="66371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78B061-51E6-BA41-BAB0-51975FCC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/>
          <a:lstStyle/>
          <a:p>
            <a:r>
              <a:rPr lang="en-US" dirty="0"/>
              <a:t>Alvorligst rekrutteringsproblemer i Ofoten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8CCF6C-1EC7-8CFA-4BD9-DAE67E1BA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6971"/>
            <a:ext cx="4510314" cy="3919992"/>
          </a:xfrm>
        </p:spPr>
        <p:txBody>
          <a:bodyPr/>
          <a:lstStyle/>
          <a:p>
            <a:r>
              <a:rPr lang="nb-NO" dirty="0"/>
              <a:t>Ofoten har alvorligst rekrutteringsproblemer blant fylkets regioner, med nesten én av tre virksomheter (32 prosent) som har hatt ingen eller for få kvalifiserte søkere. 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B0D0EB5-905A-4DB4-8661-FC51E7A6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858" y="1573688"/>
            <a:ext cx="6200169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E65A06535134BB6543CA873CF9A2F" ma:contentTypeVersion="4" ma:contentTypeDescription="Create a new document." ma:contentTypeScope="" ma:versionID="757e1809b7ebecc77c4a0fab95ebad24">
  <xsd:schema xmlns:xsd="http://www.w3.org/2001/XMLSchema" xmlns:xs="http://www.w3.org/2001/XMLSchema" xmlns:p="http://schemas.microsoft.com/office/2006/metadata/properties" xmlns:ns2="592fd046-3995-49ad-acf6-c4b61f6de1b7" xmlns:ns3="7ce2af75-0ddc-4d3c-bec5-fd2e6f7242b2" targetNamespace="http://schemas.microsoft.com/office/2006/metadata/properties" ma:root="true" ma:fieldsID="4462275920ebeef43f426981f4cd14de" ns2:_="" ns3:_="">
    <xsd:import namespace="592fd046-3995-49ad-acf6-c4b61f6de1b7"/>
    <xsd:import namespace="7ce2af75-0ddc-4d3c-bec5-fd2e6f724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fd046-3995-49ad-acf6-c4b61f6de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af75-0ddc-4d3c-bec5-fd2e6f724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customXml/itemProps3.xml><?xml version="1.0" encoding="utf-8"?>
<ds:datastoreItem xmlns:ds="http://schemas.openxmlformats.org/officeDocument/2006/customXml" ds:itemID="{D78B9AFB-8F40-4990-AB29-3CA3D61B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fd046-3995-49ad-acf6-c4b61f6de1b7"/>
    <ds:schemaRef ds:uri="7ce2af75-0ddc-4d3c-bec5-fd2e6f724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751</TotalTime>
  <Words>1540</Words>
  <Application>Microsoft Office PowerPoint</Application>
  <PresentationFormat>Widescreen</PresentationFormat>
  <Paragraphs>371</Paragraphs>
  <Slides>22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Source Sans Pro</vt:lpstr>
      <vt:lpstr>Times New Roman</vt:lpstr>
      <vt:lpstr>Verdana</vt:lpstr>
      <vt:lpstr>나눔손글씨 펜</vt:lpstr>
      <vt:lpstr>Office-tema</vt:lpstr>
      <vt:lpstr>PowerPoint-presentasjon</vt:lpstr>
      <vt:lpstr>Dette vil jeg si noe om:</vt:lpstr>
      <vt:lpstr>Nordlands største utfordringer og muligheter:   </vt:lpstr>
      <vt:lpstr>NAVs bedriftsundersøkelse 2022</vt:lpstr>
      <vt:lpstr>NAVs bedriftsundersøkelse 2022 i Nordland</vt:lpstr>
      <vt:lpstr>PowerPoint-presentasjon</vt:lpstr>
      <vt:lpstr>Størst rekrutterings-problemer innen  helse- og sosial-tjeneste </vt:lpstr>
      <vt:lpstr>Nordland har de største rekrutteringsutfordringene</vt:lpstr>
      <vt:lpstr>Alvorligst rekrutteringsproblemer i Ofoten</vt:lpstr>
      <vt:lpstr>Alvorlig i helse- og sosialtjenesten</vt:lpstr>
      <vt:lpstr>NAV i Nordland</vt:lpstr>
      <vt:lpstr>NAVs samfunnsoppdrag</vt:lpstr>
      <vt:lpstr>PowerPoint-presentasjon</vt:lpstr>
      <vt:lpstr>PowerPoint-presentasjon</vt:lpstr>
      <vt:lpstr>Fremtidsbilde NAV 2030</vt:lpstr>
      <vt:lpstr>Arbeidsinnvandrerutvalget</vt:lpstr>
      <vt:lpstr>Arbeidsinnvandrerutvalgets oppdrag:</vt:lpstr>
      <vt:lpstr>Integreringspolitikk for arbeidsinnvandrere?</vt:lpstr>
      <vt:lpstr>Erfaringer så langt – hva gir effekt:</vt:lpstr>
      <vt:lpstr>Hva gir gode resultater:</vt:lpstr>
      <vt:lpstr>Hvordan inkludere og rekruttere:</vt:lpstr>
      <vt:lpstr>Hva må vi sammen gjøre i Nordland: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Arbeidsmarkedet i Nordland – hvordan rekruttere i dagens situasjon?</dc:title>
  <dc:subject/>
  <dc:creator>Stavnes, Cathrine</dc:creator>
  <cp:keywords/>
  <dc:description/>
  <cp:lastModifiedBy>Joakimsen, Audhild Lunde</cp:lastModifiedBy>
  <cp:revision>3</cp:revision>
  <cp:lastPrinted>2020-04-21T11:47:02Z</cp:lastPrinted>
  <dcterms:created xsi:type="dcterms:W3CDTF">2022-06-03T13:01:23Z</dcterms:created>
  <dcterms:modified xsi:type="dcterms:W3CDTF">2022-08-29T11:05:13Z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0x010100B47E65A06535134BB6543CA873CF9A2F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