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64" r:id="rId5"/>
    <p:sldId id="316" r:id="rId6"/>
    <p:sldId id="296" r:id="rId7"/>
    <p:sldId id="288" r:id="rId8"/>
    <p:sldId id="321" r:id="rId9"/>
    <p:sldId id="327" r:id="rId10"/>
    <p:sldId id="295" r:id="rId11"/>
    <p:sldId id="307" r:id="rId12"/>
    <p:sldId id="266" r:id="rId13"/>
    <p:sldId id="286" r:id="rId14"/>
    <p:sldId id="273" r:id="rId15"/>
    <p:sldId id="269" r:id="rId16"/>
    <p:sldId id="329" r:id="rId17"/>
    <p:sldId id="301" r:id="rId18"/>
    <p:sldId id="271" r:id="rId19"/>
    <p:sldId id="328" r:id="rId20"/>
    <p:sldId id="322" r:id="rId21"/>
    <p:sldId id="326" r:id="rId22"/>
    <p:sldId id="314" r:id="rId23"/>
    <p:sldId id="318" r:id="rId24"/>
    <p:sldId id="303" r:id="rId25"/>
    <p:sldId id="323" r:id="rId26"/>
    <p:sldId id="311" r:id="rId27"/>
    <p:sldId id="287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A8"/>
    <a:srgbClr val="E6F2F6"/>
    <a:srgbClr val="EAEAE9"/>
    <a:srgbClr val="24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E32F2-8D47-4650-9228-DAD9C8D24141}" v="77" dt="2025-05-21T06:48:37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085" autoAdjust="0"/>
  </p:normalViewPr>
  <p:slideViewPr>
    <p:cSldViewPr snapToGrid="0">
      <p:cViewPr varScale="1">
        <p:scale>
          <a:sx n="72" d="100"/>
          <a:sy n="72" d="100"/>
        </p:scale>
        <p:origin x="20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iben\Downloads\14288_20250305-14145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gsnfk-my.sharepoint.com/personal/thiben_nfk_no/Documents/AU%20Regional%20kompetansepolitikk/NEET%20kommuner%20Nordland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Personer!$D$2:$D$3</c:f>
              <c:strCache>
                <c:ptCount val="2"/>
                <c:pt idx="1">
                  <c:v>2025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Personer!$B$4:$C$13</c:f>
              <c:strCache>
                <c:ptCount val="10"/>
                <c:pt idx="0">
                  <c:v>0-9 år</c:v>
                </c:pt>
                <c:pt idx="1">
                  <c:v>10-19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70-79 år</c:v>
                </c:pt>
                <c:pt idx="8">
                  <c:v>80-89 år</c:v>
                </c:pt>
                <c:pt idx="9">
                  <c:v>90-99 år</c:v>
                </c:pt>
              </c:strCache>
            </c:strRef>
          </c:cat>
          <c:val>
            <c:numRef>
              <c:f>Personer!$D$4:$D$13</c:f>
              <c:numCache>
                <c:formatCode>0</c:formatCode>
                <c:ptCount val="10"/>
                <c:pt idx="0">
                  <c:v>23266</c:v>
                </c:pt>
                <c:pt idx="1">
                  <c:v>27902</c:v>
                </c:pt>
                <c:pt idx="2">
                  <c:v>28287</c:v>
                </c:pt>
                <c:pt idx="3">
                  <c:v>31804</c:v>
                </c:pt>
                <c:pt idx="4">
                  <c:v>28272</c:v>
                </c:pt>
                <c:pt idx="5">
                  <c:v>33490</c:v>
                </c:pt>
                <c:pt idx="6">
                  <c:v>30915</c:v>
                </c:pt>
                <c:pt idx="7">
                  <c:v>25693</c:v>
                </c:pt>
                <c:pt idx="8">
                  <c:v>12293</c:v>
                </c:pt>
                <c:pt idx="9">
                  <c:v>2376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5-4D16-AD95-4391A7BA0BF2}"/>
            </c:ext>
          </c:extLst>
        </c:ser>
        <c:ser>
          <c:idx val="1"/>
          <c:order val="1"/>
          <c:tx>
            <c:strRef>
              <c:f>Personer!$E$2:$E$3</c:f>
              <c:strCache>
                <c:ptCount val="2"/>
                <c:pt idx="1">
                  <c:v>2050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Personer!$B$4:$C$13</c:f>
              <c:strCache>
                <c:ptCount val="10"/>
                <c:pt idx="0">
                  <c:v>0-9 år</c:v>
                </c:pt>
                <c:pt idx="1">
                  <c:v>10-19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70-79 år</c:v>
                </c:pt>
                <c:pt idx="8">
                  <c:v>80-89 år</c:v>
                </c:pt>
                <c:pt idx="9">
                  <c:v>90-99 år</c:v>
                </c:pt>
              </c:strCache>
            </c:strRef>
          </c:cat>
          <c:val>
            <c:numRef>
              <c:f>Personer!$E$4:$E$13</c:f>
              <c:numCache>
                <c:formatCode>0</c:formatCode>
                <c:ptCount val="10"/>
                <c:pt idx="0">
                  <c:v>22177</c:v>
                </c:pt>
                <c:pt idx="1">
                  <c:v>24251</c:v>
                </c:pt>
                <c:pt idx="2">
                  <c:v>22773</c:v>
                </c:pt>
                <c:pt idx="3">
                  <c:v>26582</c:v>
                </c:pt>
                <c:pt idx="4">
                  <c:v>28921</c:v>
                </c:pt>
                <c:pt idx="5">
                  <c:v>32180</c:v>
                </c:pt>
                <c:pt idx="6">
                  <c:v>29480</c:v>
                </c:pt>
                <c:pt idx="7">
                  <c:v>26536</c:v>
                </c:pt>
                <c:pt idx="8">
                  <c:v>21843</c:v>
                </c:pt>
                <c:pt idx="9">
                  <c:v>6340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65-4D16-AD95-4391A7BA0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898320"/>
        <c:axId val="1477893040"/>
      </c:barChart>
      <c:lineChart>
        <c:grouping val="standard"/>
        <c:varyColors val="0"/>
        <c:ser>
          <c:idx val="2"/>
          <c:order val="2"/>
          <c:tx>
            <c:strRef>
              <c:f>Personer!$F$2:$F$3</c:f>
              <c:strCache>
                <c:ptCount val="2"/>
                <c:pt idx="1">
                  <c:v>Endring i %</c:v>
                </c:pt>
              </c:strCache>
            </c:strRef>
          </c:tx>
          <c:spPr>
            <a:ln w="28575" cap="rnd">
              <a:solidFill>
                <a:schemeClr val="accent3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Personer!$B$4:$C$13</c:f>
              <c:strCache>
                <c:ptCount val="10"/>
                <c:pt idx="0">
                  <c:v>0-9 år</c:v>
                </c:pt>
                <c:pt idx="1">
                  <c:v>10-19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70-79 år</c:v>
                </c:pt>
                <c:pt idx="8">
                  <c:v>80-89 år</c:v>
                </c:pt>
                <c:pt idx="9">
                  <c:v>90-99 år</c:v>
                </c:pt>
              </c:strCache>
            </c:strRef>
          </c:cat>
          <c:val>
            <c:numRef>
              <c:f>Personer!$F$4:$F$13</c:f>
              <c:numCache>
                <c:formatCode>0%</c:formatCode>
                <c:ptCount val="10"/>
                <c:pt idx="0">
                  <c:v>-4.9104928529557647E-2</c:v>
                </c:pt>
                <c:pt idx="1">
                  <c:v>-0.15055049276318502</c:v>
                </c:pt>
                <c:pt idx="2">
                  <c:v>-0.24212883678039784</c:v>
                </c:pt>
                <c:pt idx="3">
                  <c:v>-0.19644872470092545</c:v>
                </c:pt>
                <c:pt idx="4">
                  <c:v>2.2440441201894815E-2</c:v>
                </c:pt>
                <c:pt idx="5">
                  <c:v>-4.0708514605344935E-2</c:v>
                </c:pt>
                <c:pt idx="6">
                  <c:v>-4.867706919945726E-2</c:v>
                </c:pt>
                <c:pt idx="7">
                  <c:v>3.1768164003617726E-2</c:v>
                </c:pt>
                <c:pt idx="8">
                  <c:v>0.43721100581421968</c:v>
                </c:pt>
                <c:pt idx="9">
                  <c:v>0.62523659305993695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65-4D16-AD95-4391A7BA0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7896880"/>
        <c:axId val="1477900240"/>
      </c:lineChart>
      <c:catAx>
        <c:axId val="147789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7893040"/>
        <c:crosses val="autoZero"/>
        <c:auto val="1"/>
        <c:lblAlgn val="ctr"/>
        <c:lblOffset val="100"/>
        <c:noMultiLvlLbl val="0"/>
      </c:catAx>
      <c:valAx>
        <c:axId val="147789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7898320"/>
        <c:crosses val="autoZero"/>
        <c:crossBetween val="between"/>
      </c:valAx>
      <c:valAx>
        <c:axId val="147790024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7896880"/>
        <c:crosses val="max"/>
        <c:crossBetween val="between"/>
      </c:valAx>
      <c:catAx>
        <c:axId val="1477896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900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Felles!$B$1</c:f>
              <c:strCache>
                <c:ptCount val="1"/>
                <c:pt idx="0">
                  <c:v>Kommuner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Felles!$A$2:$A$29</c:f>
              <c:strCache>
                <c:ptCount val="5"/>
                <c:pt idx="0">
                  <c:v>Vesterålen</c:v>
                </c:pt>
                <c:pt idx="1">
                  <c:v>Salten</c:v>
                </c:pt>
                <c:pt idx="2">
                  <c:v>Ofoten</c:v>
                </c:pt>
                <c:pt idx="3">
                  <c:v>Lofoten</c:v>
                </c:pt>
                <c:pt idx="4">
                  <c:v>Helgeland</c:v>
                </c:pt>
              </c:strCache>
            </c:strRef>
          </c:cat>
          <c:val>
            <c:numRef>
              <c:f>Felles!$B$2:$B$29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0D2F-4649-9277-EF12A299AC14}"/>
            </c:ext>
          </c:extLst>
        </c:ser>
        <c:ser>
          <c:idx val="1"/>
          <c:order val="1"/>
          <c:tx>
            <c:strRef>
              <c:f>Felles!$C$1</c:f>
              <c:strCache>
                <c:ptCount val="1"/>
                <c:pt idx="0">
                  <c:v>15-29år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Felles!$A$2:$A$29</c:f>
              <c:strCache>
                <c:ptCount val="5"/>
                <c:pt idx="0">
                  <c:v>Vesterålen</c:v>
                </c:pt>
                <c:pt idx="1">
                  <c:v>Salten</c:v>
                </c:pt>
                <c:pt idx="2">
                  <c:v>Ofoten</c:v>
                </c:pt>
                <c:pt idx="3">
                  <c:v>Lofoten</c:v>
                </c:pt>
                <c:pt idx="4">
                  <c:v>Helgeland</c:v>
                </c:pt>
              </c:strCache>
            </c:strRef>
          </c:cat>
          <c:val>
            <c:numRef>
              <c:f>Felles!$C$2:$C$29</c:f>
              <c:numCache>
                <c:formatCode>0</c:formatCode>
                <c:ptCount val="5"/>
                <c:pt idx="0">
                  <c:v>534</c:v>
                </c:pt>
                <c:pt idx="1">
                  <c:v>1539</c:v>
                </c:pt>
                <c:pt idx="2">
                  <c:v>416</c:v>
                </c:pt>
                <c:pt idx="3">
                  <c:v>479</c:v>
                </c:pt>
                <c:pt idx="4">
                  <c:v>1152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2F-4649-9277-EF12A299AC14}"/>
            </c:ext>
          </c:extLst>
        </c:ser>
        <c:ser>
          <c:idx val="2"/>
          <c:order val="2"/>
          <c:tx>
            <c:strRef>
              <c:f>Felles!$D$1</c:f>
              <c:strCache>
                <c:ptCount val="1"/>
                <c:pt idx="0">
                  <c:v>30-61år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Felles!$A$2:$A$29</c:f>
              <c:strCache>
                <c:ptCount val="5"/>
                <c:pt idx="0">
                  <c:v>Vesterålen</c:v>
                </c:pt>
                <c:pt idx="1">
                  <c:v>Salten</c:v>
                </c:pt>
                <c:pt idx="2">
                  <c:v>Ofoten</c:v>
                </c:pt>
                <c:pt idx="3">
                  <c:v>Lofoten</c:v>
                </c:pt>
                <c:pt idx="4">
                  <c:v>Helgeland</c:v>
                </c:pt>
              </c:strCache>
            </c:strRef>
          </c:cat>
          <c:val>
            <c:numRef>
              <c:f>Felles!$D$2:$D$29</c:f>
              <c:numCache>
                <c:formatCode>0</c:formatCode>
                <c:ptCount val="5"/>
                <c:pt idx="0">
                  <c:v>2335</c:v>
                </c:pt>
                <c:pt idx="1">
                  <c:v>5738</c:v>
                </c:pt>
                <c:pt idx="2">
                  <c:v>1819</c:v>
                </c:pt>
                <c:pt idx="3">
                  <c:v>1800</c:v>
                </c:pt>
                <c:pt idx="4">
                  <c:v>5243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2F-4649-9277-EF12A299AC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8413519"/>
        <c:axId val="1328412559"/>
      </c:barChart>
      <c:catAx>
        <c:axId val="132841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28412559"/>
        <c:crosses val="autoZero"/>
        <c:auto val="1"/>
        <c:lblAlgn val="ctr"/>
        <c:lblOffset val="100"/>
        <c:noMultiLvlLbl val="0"/>
      </c:catAx>
      <c:valAx>
        <c:axId val="13284125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8413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CF9CA-4F41-433C-927C-956418C978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FE6A2-4617-4E8D-9B74-6A3AAF315872}">
      <dgm:prSet>
        <dgm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8DA8"/>
        </a:solidFill>
        <a:ln>
          <a:solidFill>
            <a:srgbClr val="008DA8"/>
          </a:solidFill>
        </a:ln>
      </dgm:spPr>
      <dgm:t>
        <a:bodyPr/>
        <a:lstStyle/>
        <a:p>
          <a:r>
            <a:rPr lang="nb-NO"/>
            <a:t>Regional planstrategi</a:t>
          </a:r>
          <a:endParaRPr lang="en-US"/>
        </a:p>
      </dgm:t>
    </dgm:pt>
    <dgm:pt modelId="{45594824-9E6C-4586-92C0-B7AC0754A715}" type="parTrans" cxnId="{627A26F6-BDF6-4222-8E08-AEFEFAFDF3AE}">
      <dgm:prSet/>
      <dgm:spPr/>
      <dgm:t>
        <a:bodyPr/>
        <a:lstStyle/>
        <a:p>
          <a:endParaRPr lang="en-US"/>
        </a:p>
      </dgm:t>
    </dgm:pt>
    <dgm:pt modelId="{49381681-9C1D-4D86-8285-717D07EDD038}" type="sibTrans" cxnId="{627A26F6-BDF6-4222-8E08-AEFEFAFDF3AE}">
      <dgm:prSet/>
      <dgm:spPr/>
      <dgm:t>
        <a:bodyPr/>
        <a:lstStyle/>
        <a:p>
          <a:endParaRPr lang="en-US"/>
        </a:p>
      </dgm:t>
    </dgm:pt>
    <dgm:pt modelId="{8F8A3438-D2C2-458B-AAFD-22157089CF29}">
      <dgm:prSet/>
      <dgm:spPr>
        <a:solidFill>
          <a:srgbClr val="008DA8"/>
        </a:solidFill>
      </dgm:spPr>
      <dgm:t>
        <a:bodyPr/>
        <a:lstStyle/>
        <a:p>
          <a:r>
            <a:rPr lang="nb-NO"/>
            <a:t>Regionale planer </a:t>
          </a:r>
          <a:endParaRPr lang="en-US"/>
        </a:p>
      </dgm:t>
    </dgm:pt>
    <dgm:pt modelId="{B5DEEA1A-EDE6-401A-B65C-2154B24A9091}" type="parTrans" cxnId="{3B820618-77AF-4DF4-97C2-8FB45402CBC9}">
      <dgm:prSet/>
      <dgm:spPr/>
      <dgm:t>
        <a:bodyPr/>
        <a:lstStyle/>
        <a:p>
          <a:endParaRPr lang="en-US"/>
        </a:p>
      </dgm:t>
    </dgm:pt>
    <dgm:pt modelId="{88E732B4-46B3-4850-91D5-1E1B17D67E13}" type="sibTrans" cxnId="{3B820618-77AF-4DF4-97C2-8FB45402CBC9}">
      <dgm:prSet/>
      <dgm:spPr/>
      <dgm:t>
        <a:bodyPr/>
        <a:lstStyle/>
        <a:p>
          <a:endParaRPr lang="en-US"/>
        </a:p>
      </dgm:t>
    </dgm:pt>
    <dgm:pt modelId="{0B75C7F1-F5B9-4F1D-9A6F-69AFF1ADE960}">
      <dgm:prSet/>
      <dgm:spPr>
        <a:solidFill>
          <a:srgbClr val="008DA8"/>
        </a:solidFill>
      </dgm:spPr>
      <dgm:t>
        <a:bodyPr/>
        <a:lstStyle/>
        <a:p>
          <a:r>
            <a:rPr lang="nb-NO"/>
            <a:t>Temaplaner med tiltaksplaner</a:t>
          </a:r>
          <a:endParaRPr lang="en-US"/>
        </a:p>
      </dgm:t>
    </dgm:pt>
    <dgm:pt modelId="{74B6FF3C-4A96-446C-9810-021267F42DDB}" type="parTrans" cxnId="{40874AFE-600D-4352-852D-D8908DD4A120}">
      <dgm:prSet/>
      <dgm:spPr/>
      <dgm:t>
        <a:bodyPr/>
        <a:lstStyle/>
        <a:p>
          <a:endParaRPr lang="en-US"/>
        </a:p>
      </dgm:t>
    </dgm:pt>
    <dgm:pt modelId="{322A2B0C-5C22-4D73-8BF5-16FB929A8218}" type="sibTrans" cxnId="{40874AFE-600D-4352-852D-D8908DD4A120}">
      <dgm:prSet/>
      <dgm:spPr/>
      <dgm:t>
        <a:bodyPr/>
        <a:lstStyle/>
        <a:p>
          <a:endParaRPr lang="en-US"/>
        </a:p>
      </dgm:t>
    </dgm:pt>
    <dgm:pt modelId="{4885A1FA-0004-4CE2-B7DC-99088A2372A6}">
      <dgm:prSet/>
      <dgm:spPr>
        <a:solidFill>
          <a:srgbClr val="008DA8"/>
        </a:solidFill>
      </dgm:spPr>
      <dgm:t>
        <a:bodyPr/>
        <a:lstStyle/>
        <a:p>
          <a:r>
            <a:rPr lang="en-US"/>
            <a:t>Økonomiplan og årsbudsjett</a:t>
          </a:r>
        </a:p>
      </dgm:t>
    </dgm:pt>
    <dgm:pt modelId="{02687BDA-46A7-4E99-A71E-81366FE52107}" type="parTrans" cxnId="{B540DD1B-069C-49DC-8206-F6B05E671921}">
      <dgm:prSet/>
      <dgm:spPr/>
      <dgm:t>
        <a:bodyPr/>
        <a:lstStyle/>
        <a:p>
          <a:endParaRPr lang="nb-NO"/>
        </a:p>
      </dgm:t>
    </dgm:pt>
    <dgm:pt modelId="{4124D7D6-AC43-4084-A5D9-9291D2A6F42C}" type="sibTrans" cxnId="{B540DD1B-069C-49DC-8206-F6B05E671921}">
      <dgm:prSet/>
      <dgm:spPr/>
      <dgm:t>
        <a:bodyPr/>
        <a:lstStyle/>
        <a:p>
          <a:endParaRPr lang="nb-NO"/>
        </a:p>
      </dgm:t>
    </dgm:pt>
    <dgm:pt modelId="{6D80B84A-63C6-4CC1-94E9-DCE78043AE90}" type="pres">
      <dgm:prSet presAssocID="{840CF9CA-4F41-433C-927C-956418C9782F}" presName="linear" presStyleCnt="0">
        <dgm:presLayoutVars>
          <dgm:dir/>
          <dgm:animLvl val="lvl"/>
          <dgm:resizeHandles val="exact"/>
        </dgm:presLayoutVars>
      </dgm:prSet>
      <dgm:spPr/>
    </dgm:pt>
    <dgm:pt modelId="{0593CEC0-977B-46A6-9A7B-A11D1306292A}" type="pres">
      <dgm:prSet presAssocID="{D37FE6A2-4617-4E8D-9B74-6A3AAF315872}" presName="parentLin" presStyleCnt="0"/>
      <dgm:spPr/>
    </dgm:pt>
    <dgm:pt modelId="{C9B232E0-0E30-4A7F-865D-35724B8F4700}" type="pres">
      <dgm:prSet presAssocID="{D37FE6A2-4617-4E8D-9B74-6A3AAF315872}" presName="parentLeftMargin" presStyleLbl="node1" presStyleIdx="0" presStyleCnt="4"/>
      <dgm:spPr/>
    </dgm:pt>
    <dgm:pt modelId="{D2ED9289-AA0B-4CD9-8FEF-E4D55CD96D1E}" type="pres">
      <dgm:prSet presAssocID="{D37FE6A2-4617-4E8D-9B74-6A3AAF3158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4D93B5-910A-4600-A0E2-FB8AB30989F4}" type="pres">
      <dgm:prSet presAssocID="{D37FE6A2-4617-4E8D-9B74-6A3AAF315872}" presName="negativeSpace" presStyleCnt="0"/>
      <dgm:spPr/>
    </dgm:pt>
    <dgm:pt modelId="{76DB7331-3EBB-4ED2-9695-29AE7657D4F6}" type="pres">
      <dgm:prSet presAssocID="{D37FE6A2-4617-4E8D-9B74-6A3AAF315872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008DA8"/>
          </a:solidFill>
        </a:ln>
      </dgm:spPr>
    </dgm:pt>
    <dgm:pt modelId="{50BB827A-B5FE-4B08-B365-98C06E6F21E4}" type="pres">
      <dgm:prSet presAssocID="{49381681-9C1D-4D86-8285-717D07EDD038}" presName="spaceBetweenRectangles" presStyleCnt="0"/>
      <dgm:spPr/>
    </dgm:pt>
    <dgm:pt modelId="{94061992-AD8C-46E2-B2BD-57F6917D8F2C}" type="pres">
      <dgm:prSet presAssocID="{8F8A3438-D2C2-458B-AAFD-22157089CF29}" presName="parentLin" presStyleCnt="0"/>
      <dgm:spPr/>
    </dgm:pt>
    <dgm:pt modelId="{843B6314-4C14-4094-8BF0-5563435BCDA2}" type="pres">
      <dgm:prSet presAssocID="{8F8A3438-D2C2-458B-AAFD-22157089CF29}" presName="parentLeftMargin" presStyleLbl="node1" presStyleIdx="0" presStyleCnt="4"/>
      <dgm:spPr/>
    </dgm:pt>
    <dgm:pt modelId="{400F4517-74D2-4BB1-8E18-D60315DE802E}" type="pres">
      <dgm:prSet presAssocID="{8F8A3438-D2C2-458B-AAFD-22157089CF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31635C1-3F59-4B64-A3A9-7051AB143F25}" type="pres">
      <dgm:prSet presAssocID="{8F8A3438-D2C2-458B-AAFD-22157089CF29}" presName="negativeSpace" presStyleCnt="0"/>
      <dgm:spPr/>
    </dgm:pt>
    <dgm:pt modelId="{EE748E4A-A636-4FC0-81B4-B38E43755739}" type="pres">
      <dgm:prSet presAssocID="{8F8A3438-D2C2-458B-AAFD-22157089CF29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008DA8"/>
          </a:solidFill>
        </a:ln>
      </dgm:spPr>
    </dgm:pt>
    <dgm:pt modelId="{923E5445-65F5-4826-BF87-67BD3F3F81EC}" type="pres">
      <dgm:prSet presAssocID="{88E732B4-46B3-4850-91D5-1E1B17D67E13}" presName="spaceBetweenRectangles" presStyleCnt="0"/>
      <dgm:spPr/>
    </dgm:pt>
    <dgm:pt modelId="{16D044EE-6F08-4723-85A6-A84052E439E9}" type="pres">
      <dgm:prSet presAssocID="{0B75C7F1-F5B9-4F1D-9A6F-69AFF1ADE960}" presName="parentLin" presStyleCnt="0"/>
      <dgm:spPr/>
    </dgm:pt>
    <dgm:pt modelId="{AAFC0EDA-DA9A-4773-B160-F0272AC34D3D}" type="pres">
      <dgm:prSet presAssocID="{0B75C7F1-F5B9-4F1D-9A6F-69AFF1ADE960}" presName="parentLeftMargin" presStyleLbl="node1" presStyleIdx="1" presStyleCnt="4"/>
      <dgm:spPr/>
    </dgm:pt>
    <dgm:pt modelId="{8B8C202D-7B37-4C5A-AB52-D499D416FAED}" type="pres">
      <dgm:prSet presAssocID="{0B75C7F1-F5B9-4F1D-9A6F-69AFF1ADE9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15FD42-7E4C-41AD-85FB-5297588C69D3}" type="pres">
      <dgm:prSet presAssocID="{0B75C7F1-F5B9-4F1D-9A6F-69AFF1ADE960}" presName="negativeSpace" presStyleCnt="0"/>
      <dgm:spPr/>
    </dgm:pt>
    <dgm:pt modelId="{60294D0B-A61D-4068-8698-782D8138C8D2}" type="pres">
      <dgm:prSet presAssocID="{0B75C7F1-F5B9-4F1D-9A6F-69AFF1ADE960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008DA8"/>
          </a:solidFill>
        </a:ln>
      </dgm:spPr>
    </dgm:pt>
    <dgm:pt modelId="{34696786-28B2-471C-B6E1-1EFF8132E5F0}" type="pres">
      <dgm:prSet presAssocID="{322A2B0C-5C22-4D73-8BF5-16FB929A8218}" presName="spaceBetweenRectangles" presStyleCnt="0"/>
      <dgm:spPr/>
    </dgm:pt>
    <dgm:pt modelId="{968AE1A2-3CBA-4425-B81A-2B716ED14C7E}" type="pres">
      <dgm:prSet presAssocID="{4885A1FA-0004-4CE2-B7DC-99088A2372A6}" presName="parentLin" presStyleCnt="0"/>
      <dgm:spPr/>
    </dgm:pt>
    <dgm:pt modelId="{BB1CB68C-15B5-4288-9ED4-F040AE19D2CF}" type="pres">
      <dgm:prSet presAssocID="{4885A1FA-0004-4CE2-B7DC-99088A2372A6}" presName="parentLeftMargin" presStyleLbl="node1" presStyleIdx="2" presStyleCnt="4"/>
      <dgm:spPr/>
    </dgm:pt>
    <dgm:pt modelId="{E603EB5E-8048-4467-830B-9B72C72289FD}" type="pres">
      <dgm:prSet presAssocID="{4885A1FA-0004-4CE2-B7DC-99088A2372A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8980617-9065-42EC-B3E1-13B790B4DAD7}" type="pres">
      <dgm:prSet presAssocID="{4885A1FA-0004-4CE2-B7DC-99088A2372A6}" presName="negativeSpace" presStyleCnt="0"/>
      <dgm:spPr/>
    </dgm:pt>
    <dgm:pt modelId="{F03BED07-C5B1-49A1-AFB5-9A9E6D0D594F}" type="pres">
      <dgm:prSet presAssocID="{4885A1FA-0004-4CE2-B7DC-99088A2372A6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008DA8"/>
          </a:solidFill>
        </a:ln>
      </dgm:spPr>
    </dgm:pt>
  </dgm:ptLst>
  <dgm:cxnLst>
    <dgm:cxn modelId="{2BEEB814-5648-4D21-8D84-7DF7BA664DCA}" type="presOf" srcId="{D37FE6A2-4617-4E8D-9B74-6A3AAF315872}" destId="{C9B232E0-0E30-4A7F-865D-35724B8F4700}" srcOrd="0" destOrd="0" presId="urn:microsoft.com/office/officeart/2005/8/layout/list1"/>
    <dgm:cxn modelId="{9A90D315-6CE8-4E3C-94AB-2513B017E0F2}" type="presOf" srcId="{8F8A3438-D2C2-458B-AAFD-22157089CF29}" destId="{843B6314-4C14-4094-8BF0-5563435BCDA2}" srcOrd="0" destOrd="0" presId="urn:microsoft.com/office/officeart/2005/8/layout/list1"/>
    <dgm:cxn modelId="{3B820618-77AF-4DF4-97C2-8FB45402CBC9}" srcId="{840CF9CA-4F41-433C-927C-956418C9782F}" destId="{8F8A3438-D2C2-458B-AAFD-22157089CF29}" srcOrd="1" destOrd="0" parTransId="{B5DEEA1A-EDE6-401A-B65C-2154B24A9091}" sibTransId="{88E732B4-46B3-4850-91D5-1E1B17D67E13}"/>
    <dgm:cxn modelId="{B540DD1B-069C-49DC-8206-F6B05E671921}" srcId="{840CF9CA-4F41-433C-927C-956418C9782F}" destId="{4885A1FA-0004-4CE2-B7DC-99088A2372A6}" srcOrd="3" destOrd="0" parTransId="{02687BDA-46A7-4E99-A71E-81366FE52107}" sibTransId="{4124D7D6-AC43-4084-A5D9-9291D2A6F42C}"/>
    <dgm:cxn modelId="{C6930D79-E396-4ADB-9AA8-4320CF509C83}" type="presOf" srcId="{4885A1FA-0004-4CE2-B7DC-99088A2372A6}" destId="{BB1CB68C-15B5-4288-9ED4-F040AE19D2CF}" srcOrd="0" destOrd="0" presId="urn:microsoft.com/office/officeart/2005/8/layout/list1"/>
    <dgm:cxn modelId="{B665AD88-4ABD-4B86-9067-189EA0532E15}" type="presOf" srcId="{8F8A3438-D2C2-458B-AAFD-22157089CF29}" destId="{400F4517-74D2-4BB1-8E18-D60315DE802E}" srcOrd="1" destOrd="0" presId="urn:microsoft.com/office/officeart/2005/8/layout/list1"/>
    <dgm:cxn modelId="{03558BB9-E1D7-4132-84EB-511639656CA5}" type="presOf" srcId="{0B75C7F1-F5B9-4F1D-9A6F-69AFF1ADE960}" destId="{8B8C202D-7B37-4C5A-AB52-D499D416FAED}" srcOrd="1" destOrd="0" presId="urn:microsoft.com/office/officeart/2005/8/layout/list1"/>
    <dgm:cxn modelId="{E99124D4-1651-4272-B1D9-6BA51647A5B3}" type="presOf" srcId="{4885A1FA-0004-4CE2-B7DC-99088A2372A6}" destId="{E603EB5E-8048-4467-830B-9B72C72289FD}" srcOrd="1" destOrd="0" presId="urn:microsoft.com/office/officeart/2005/8/layout/list1"/>
    <dgm:cxn modelId="{52AC9AEB-7748-4D67-BA1A-3E80A743D9EF}" type="presOf" srcId="{840CF9CA-4F41-433C-927C-956418C9782F}" destId="{6D80B84A-63C6-4CC1-94E9-DCE78043AE90}" srcOrd="0" destOrd="0" presId="urn:microsoft.com/office/officeart/2005/8/layout/list1"/>
    <dgm:cxn modelId="{81CEBCF0-D4A9-4EFD-A935-8EBEAA4350DE}" type="presOf" srcId="{D37FE6A2-4617-4E8D-9B74-6A3AAF315872}" destId="{D2ED9289-AA0B-4CD9-8FEF-E4D55CD96D1E}" srcOrd="1" destOrd="0" presId="urn:microsoft.com/office/officeart/2005/8/layout/list1"/>
    <dgm:cxn modelId="{516F5AF3-9B9E-48E1-A921-CB214326BC3F}" type="presOf" srcId="{0B75C7F1-F5B9-4F1D-9A6F-69AFF1ADE960}" destId="{AAFC0EDA-DA9A-4773-B160-F0272AC34D3D}" srcOrd="0" destOrd="0" presId="urn:microsoft.com/office/officeart/2005/8/layout/list1"/>
    <dgm:cxn modelId="{627A26F6-BDF6-4222-8E08-AEFEFAFDF3AE}" srcId="{840CF9CA-4F41-433C-927C-956418C9782F}" destId="{D37FE6A2-4617-4E8D-9B74-6A3AAF315872}" srcOrd="0" destOrd="0" parTransId="{45594824-9E6C-4586-92C0-B7AC0754A715}" sibTransId="{49381681-9C1D-4D86-8285-717D07EDD038}"/>
    <dgm:cxn modelId="{40874AFE-600D-4352-852D-D8908DD4A120}" srcId="{840CF9CA-4F41-433C-927C-956418C9782F}" destId="{0B75C7F1-F5B9-4F1D-9A6F-69AFF1ADE960}" srcOrd="2" destOrd="0" parTransId="{74B6FF3C-4A96-446C-9810-021267F42DDB}" sibTransId="{322A2B0C-5C22-4D73-8BF5-16FB929A8218}"/>
    <dgm:cxn modelId="{6EA4D610-06B6-49E7-916B-EBF399B2E419}" type="presParOf" srcId="{6D80B84A-63C6-4CC1-94E9-DCE78043AE90}" destId="{0593CEC0-977B-46A6-9A7B-A11D1306292A}" srcOrd="0" destOrd="0" presId="urn:microsoft.com/office/officeart/2005/8/layout/list1"/>
    <dgm:cxn modelId="{5B4E6FD3-A0BB-4AA2-8E03-E3641AB5A802}" type="presParOf" srcId="{0593CEC0-977B-46A6-9A7B-A11D1306292A}" destId="{C9B232E0-0E30-4A7F-865D-35724B8F4700}" srcOrd="0" destOrd="0" presId="urn:microsoft.com/office/officeart/2005/8/layout/list1"/>
    <dgm:cxn modelId="{8221695B-10F2-482A-912E-48180C9AD283}" type="presParOf" srcId="{0593CEC0-977B-46A6-9A7B-A11D1306292A}" destId="{D2ED9289-AA0B-4CD9-8FEF-E4D55CD96D1E}" srcOrd="1" destOrd="0" presId="urn:microsoft.com/office/officeart/2005/8/layout/list1"/>
    <dgm:cxn modelId="{3F35FAFF-587E-415F-A3A9-86B241DC1F5B}" type="presParOf" srcId="{6D80B84A-63C6-4CC1-94E9-DCE78043AE90}" destId="{BE4D93B5-910A-4600-A0E2-FB8AB30989F4}" srcOrd="1" destOrd="0" presId="urn:microsoft.com/office/officeart/2005/8/layout/list1"/>
    <dgm:cxn modelId="{6FE9A370-8D3B-4EDC-BC59-A9EBD1358D3D}" type="presParOf" srcId="{6D80B84A-63C6-4CC1-94E9-DCE78043AE90}" destId="{76DB7331-3EBB-4ED2-9695-29AE7657D4F6}" srcOrd="2" destOrd="0" presId="urn:microsoft.com/office/officeart/2005/8/layout/list1"/>
    <dgm:cxn modelId="{A407A387-E2CB-4683-9F72-D902EF0A38B6}" type="presParOf" srcId="{6D80B84A-63C6-4CC1-94E9-DCE78043AE90}" destId="{50BB827A-B5FE-4B08-B365-98C06E6F21E4}" srcOrd="3" destOrd="0" presId="urn:microsoft.com/office/officeart/2005/8/layout/list1"/>
    <dgm:cxn modelId="{42B81B47-14E7-48B5-AFBE-85F00880733E}" type="presParOf" srcId="{6D80B84A-63C6-4CC1-94E9-DCE78043AE90}" destId="{94061992-AD8C-46E2-B2BD-57F6917D8F2C}" srcOrd="4" destOrd="0" presId="urn:microsoft.com/office/officeart/2005/8/layout/list1"/>
    <dgm:cxn modelId="{6570BF5B-9D35-4CA3-9194-3433EF67FDD3}" type="presParOf" srcId="{94061992-AD8C-46E2-B2BD-57F6917D8F2C}" destId="{843B6314-4C14-4094-8BF0-5563435BCDA2}" srcOrd="0" destOrd="0" presId="urn:microsoft.com/office/officeart/2005/8/layout/list1"/>
    <dgm:cxn modelId="{787C0BF9-6556-4C91-8952-D30B8040BBE6}" type="presParOf" srcId="{94061992-AD8C-46E2-B2BD-57F6917D8F2C}" destId="{400F4517-74D2-4BB1-8E18-D60315DE802E}" srcOrd="1" destOrd="0" presId="urn:microsoft.com/office/officeart/2005/8/layout/list1"/>
    <dgm:cxn modelId="{ECA5BD4E-5133-4F2D-A81D-A92B9EA99738}" type="presParOf" srcId="{6D80B84A-63C6-4CC1-94E9-DCE78043AE90}" destId="{D31635C1-3F59-4B64-A3A9-7051AB143F25}" srcOrd="5" destOrd="0" presId="urn:microsoft.com/office/officeart/2005/8/layout/list1"/>
    <dgm:cxn modelId="{613C413A-7512-4EEE-A50B-0663F0516943}" type="presParOf" srcId="{6D80B84A-63C6-4CC1-94E9-DCE78043AE90}" destId="{EE748E4A-A636-4FC0-81B4-B38E43755739}" srcOrd="6" destOrd="0" presId="urn:microsoft.com/office/officeart/2005/8/layout/list1"/>
    <dgm:cxn modelId="{56F58357-D6C2-4E27-AAF2-0948DA5FC596}" type="presParOf" srcId="{6D80B84A-63C6-4CC1-94E9-DCE78043AE90}" destId="{923E5445-65F5-4826-BF87-67BD3F3F81EC}" srcOrd="7" destOrd="0" presId="urn:microsoft.com/office/officeart/2005/8/layout/list1"/>
    <dgm:cxn modelId="{AAD50359-B7C2-47BB-AC92-8B8C3C04850A}" type="presParOf" srcId="{6D80B84A-63C6-4CC1-94E9-DCE78043AE90}" destId="{16D044EE-6F08-4723-85A6-A84052E439E9}" srcOrd="8" destOrd="0" presId="urn:microsoft.com/office/officeart/2005/8/layout/list1"/>
    <dgm:cxn modelId="{F1132DCC-48A4-4BF8-808D-C1CE163163EC}" type="presParOf" srcId="{16D044EE-6F08-4723-85A6-A84052E439E9}" destId="{AAFC0EDA-DA9A-4773-B160-F0272AC34D3D}" srcOrd="0" destOrd="0" presId="urn:microsoft.com/office/officeart/2005/8/layout/list1"/>
    <dgm:cxn modelId="{04605E4A-4A06-4673-B68A-7A28E408C5F6}" type="presParOf" srcId="{16D044EE-6F08-4723-85A6-A84052E439E9}" destId="{8B8C202D-7B37-4C5A-AB52-D499D416FAED}" srcOrd="1" destOrd="0" presId="urn:microsoft.com/office/officeart/2005/8/layout/list1"/>
    <dgm:cxn modelId="{F9B01147-00A7-4911-832B-E16DF8816931}" type="presParOf" srcId="{6D80B84A-63C6-4CC1-94E9-DCE78043AE90}" destId="{0215FD42-7E4C-41AD-85FB-5297588C69D3}" srcOrd="9" destOrd="0" presId="urn:microsoft.com/office/officeart/2005/8/layout/list1"/>
    <dgm:cxn modelId="{1102CF80-BDCA-4548-BA4E-02ACFFCE6E17}" type="presParOf" srcId="{6D80B84A-63C6-4CC1-94E9-DCE78043AE90}" destId="{60294D0B-A61D-4068-8698-782D8138C8D2}" srcOrd="10" destOrd="0" presId="urn:microsoft.com/office/officeart/2005/8/layout/list1"/>
    <dgm:cxn modelId="{92E1215A-0D55-47DC-BCC4-326E90C75CF0}" type="presParOf" srcId="{6D80B84A-63C6-4CC1-94E9-DCE78043AE90}" destId="{34696786-28B2-471C-B6E1-1EFF8132E5F0}" srcOrd="11" destOrd="0" presId="urn:microsoft.com/office/officeart/2005/8/layout/list1"/>
    <dgm:cxn modelId="{A240FFFA-53EC-4228-ABB3-0629336B86CD}" type="presParOf" srcId="{6D80B84A-63C6-4CC1-94E9-DCE78043AE90}" destId="{968AE1A2-3CBA-4425-B81A-2B716ED14C7E}" srcOrd="12" destOrd="0" presId="urn:microsoft.com/office/officeart/2005/8/layout/list1"/>
    <dgm:cxn modelId="{FC7879F5-EA23-441C-B44F-1A2D6A932529}" type="presParOf" srcId="{968AE1A2-3CBA-4425-B81A-2B716ED14C7E}" destId="{BB1CB68C-15B5-4288-9ED4-F040AE19D2CF}" srcOrd="0" destOrd="0" presId="urn:microsoft.com/office/officeart/2005/8/layout/list1"/>
    <dgm:cxn modelId="{918985BC-3950-4B13-B89C-7BB977F9F0A3}" type="presParOf" srcId="{968AE1A2-3CBA-4425-B81A-2B716ED14C7E}" destId="{E603EB5E-8048-4467-830B-9B72C72289FD}" srcOrd="1" destOrd="0" presId="urn:microsoft.com/office/officeart/2005/8/layout/list1"/>
    <dgm:cxn modelId="{219764EA-C9F0-4430-8F54-0DA7C0CE5FD9}" type="presParOf" srcId="{6D80B84A-63C6-4CC1-94E9-DCE78043AE90}" destId="{58980617-9065-42EC-B3E1-13B790B4DAD7}" srcOrd="13" destOrd="0" presId="urn:microsoft.com/office/officeart/2005/8/layout/list1"/>
    <dgm:cxn modelId="{DCD8E6C2-8AFE-48EF-8F78-92C800BB95D3}" type="presParOf" srcId="{6D80B84A-63C6-4CC1-94E9-DCE78043AE90}" destId="{F03BED07-C5B1-49A1-AFB5-9A9E6D0D594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6F30B-EB32-446B-A5D2-D31D883FCF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3CD68-10E8-4FFB-9820-811758DDBDF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u="none" dirty="0"/>
            <a:t>En helhetlig og framtidsrettet planlegging i Nordland </a:t>
          </a:r>
          <a:endParaRPr lang="en-US" u="none" dirty="0"/>
        </a:p>
      </dgm:t>
    </dgm:pt>
    <dgm:pt modelId="{A1B0767C-7BE5-4AFC-8DB7-7D430580CAFB}" type="parTrans" cxnId="{D1A167F7-7C61-49BA-B831-F189F612BD2C}">
      <dgm:prSet/>
      <dgm:spPr/>
      <dgm:t>
        <a:bodyPr/>
        <a:lstStyle/>
        <a:p>
          <a:endParaRPr lang="en-US"/>
        </a:p>
      </dgm:t>
    </dgm:pt>
    <dgm:pt modelId="{D2EC63B3-1D7C-432F-96CA-4E0F6229A38B}" type="sibTrans" cxnId="{D1A167F7-7C61-49BA-B831-F189F612BD2C}">
      <dgm:prSet/>
      <dgm:spPr/>
      <dgm:t>
        <a:bodyPr/>
        <a:lstStyle/>
        <a:p>
          <a:endParaRPr lang="en-US"/>
        </a:p>
      </dgm:t>
    </dgm:pt>
    <dgm:pt modelId="{EBFC589C-8F8C-4C15-8FB7-8798C425F504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Bidra til prioriteringer og omforente løsninger som realiserer Nordlands menneskelige og økonomiske potensial</a:t>
          </a:r>
          <a:endParaRPr lang="en-US" dirty="0"/>
        </a:p>
      </dgm:t>
    </dgm:pt>
    <dgm:pt modelId="{D7497940-BC03-4236-9298-436A0D3919F6}" type="parTrans" cxnId="{1B7DA200-677E-4017-AF83-57620C76D685}">
      <dgm:prSet/>
      <dgm:spPr/>
      <dgm:t>
        <a:bodyPr/>
        <a:lstStyle/>
        <a:p>
          <a:endParaRPr lang="en-US"/>
        </a:p>
      </dgm:t>
    </dgm:pt>
    <dgm:pt modelId="{EF4210F5-7842-435A-BDD8-EFB421AB6929}" type="sibTrans" cxnId="{1B7DA200-677E-4017-AF83-57620C76D685}">
      <dgm:prSet/>
      <dgm:spPr/>
      <dgm:t>
        <a:bodyPr/>
        <a:lstStyle/>
        <a:p>
          <a:endParaRPr lang="en-US"/>
        </a:p>
      </dgm:t>
    </dgm:pt>
    <dgm:pt modelId="{80551A33-0A15-4F8B-AFEF-5953363C416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Skal ta tak i dilemmaer og i større grad ser utfordringer og muligheter i sammenheng</a:t>
          </a:r>
          <a:endParaRPr lang="en-US" dirty="0"/>
        </a:p>
      </dgm:t>
    </dgm:pt>
    <dgm:pt modelId="{FC0958D3-65C5-42A4-AD87-87194F66C992}" type="parTrans" cxnId="{DC73BB7B-0A18-460E-81F9-1E820490F9B1}">
      <dgm:prSet/>
      <dgm:spPr/>
      <dgm:t>
        <a:bodyPr/>
        <a:lstStyle/>
        <a:p>
          <a:endParaRPr lang="en-US"/>
        </a:p>
      </dgm:t>
    </dgm:pt>
    <dgm:pt modelId="{21931EA3-50BA-48F9-8555-B2C903C72F6A}" type="sibTrans" cxnId="{DC73BB7B-0A18-460E-81F9-1E820490F9B1}">
      <dgm:prSet/>
      <dgm:spPr/>
      <dgm:t>
        <a:bodyPr/>
        <a:lstStyle/>
        <a:p>
          <a:endParaRPr lang="en-US"/>
        </a:p>
      </dgm:t>
    </dgm:pt>
    <dgm:pt modelId="{F4B3751B-70AA-4CE0-9648-AB1A6480078A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Videreutvikle dialogen i regionen og samarbeidet med viktige aktører skal gjøres mer forpliktende</a:t>
          </a:r>
          <a:endParaRPr lang="en-US" dirty="0"/>
        </a:p>
      </dgm:t>
    </dgm:pt>
    <dgm:pt modelId="{2D4DCBF7-1C63-4A7D-B2F4-E19277FB09BE}" type="parTrans" cxnId="{7AFA515C-4D8A-423D-B647-3518886B6554}">
      <dgm:prSet/>
      <dgm:spPr/>
      <dgm:t>
        <a:bodyPr/>
        <a:lstStyle/>
        <a:p>
          <a:endParaRPr lang="en-US"/>
        </a:p>
      </dgm:t>
    </dgm:pt>
    <dgm:pt modelId="{2E36E50B-60C9-47BA-9E9B-3A5D49C0A693}" type="sibTrans" cxnId="{7AFA515C-4D8A-423D-B647-3518886B6554}">
      <dgm:prSet/>
      <dgm:spPr/>
      <dgm:t>
        <a:bodyPr/>
        <a:lstStyle/>
        <a:p>
          <a:endParaRPr lang="en-US"/>
        </a:p>
      </dgm:t>
    </dgm:pt>
    <dgm:pt modelId="{F4DF7ADF-39D6-4205-845D-9567F317D703}" type="pres">
      <dgm:prSet presAssocID="{6FC6F30B-EB32-446B-A5D2-D31D883FCF6E}" presName="root" presStyleCnt="0">
        <dgm:presLayoutVars>
          <dgm:dir/>
          <dgm:resizeHandles val="exact"/>
        </dgm:presLayoutVars>
      </dgm:prSet>
      <dgm:spPr/>
    </dgm:pt>
    <dgm:pt modelId="{8EEE78C6-70A4-418F-AA85-E440C645E4B4}" type="pres">
      <dgm:prSet presAssocID="{3EB3CD68-10E8-4FFB-9820-811758DDBDF6}" presName="compNode" presStyleCnt="0"/>
      <dgm:spPr/>
    </dgm:pt>
    <dgm:pt modelId="{78F96CAC-CF33-4EA3-9991-85DC95EA2929}" type="pres">
      <dgm:prSet presAssocID="{3EB3CD68-10E8-4FFB-9820-811758DDBDF6}" presName="bgRect" presStyleLbl="bgShp" presStyleIdx="0" presStyleCnt="4"/>
      <dgm:spPr/>
    </dgm:pt>
    <dgm:pt modelId="{2ABBCD1A-A0D9-40DB-A274-31FF16CD7C83}" type="pres">
      <dgm:prSet presAssocID="{3EB3CD68-10E8-4FFB-9820-811758DDBDF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27EFEAE8-CD85-4B1D-BC05-66C3B6FEF2FF}" type="pres">
      <dgm:prSet presAssocID="{3EB3CD68-10E8-4FFB-9820-811758DDBDF6}" presName="spaceRect" presStyleCnt="0"/>
      <dgm:spPr/>
    </dgm:pt>
    <dgm:pt modelId="{2B22EF67-4B12-41FB-86E2-FC42ED98BE33}" type="pres">
      <dgm:prSet presAssocID="{3EB3CD68-10E8-4FFB-9820-811758DDBDF6}" presName="parTx" presStyleLbl="revTx" presStyleIdx="0" presStyleCnt="4">
        <dgm:presLayoutVars>
          <dgm:chMax val="0"/>
          <dgm:chPref val="0"/>
        </dgm:presLayoutVars>
      </dgm:prSet>
      <dgm:spPr/>
    </dgm:pt>
    <dgm:pt modelId="{C42BC9EF-F0D2-4A7A-A071-6EEAF0029C3D}" type="pres">
      <dgm:prSet presAssocID="{D2EC63B3-1D7C-432F-96CA-4E0F6229A38B}" presName="sibTrans" presStyleCnt="0"/>
      <dgm:spPr/>
    </dgm:pt>
    <dgm:pt modelId="{00CD3A43-0869-4C0D-8E54-9921EAB75FB1}" type="pres">
      <dgm:prSet presAssocID="{EBFC589C-8F8C-4C15-8FB7-8798C425F504}" presName="compNode" presStyleCnt="0"/>
      <dgm:spPr/>
    </dgm:pt>
    <dgm:pt modelId="{0DC807B0-20AA-43F0-ACE7-1492E5B0355F}" type="pres">
      <dgm:prSet presAssocID="{EBFC589C-8F8C-4C15-8FB7-8798C425F504}" presName="bgRect" presStyleLbl="bgShp" presStyleIdx="1" presStyleCnt="4"/>
      <dgm:spPr/>
    </dgm:pt>
    <dgm:pt modelId="{C683448F-CF21-4D6C-AF69-2E5094B1E5D2}" type="pres">
      <dgm:prSet presAssocID="{EBFC589C-8F8C-4C15-8FB7-8798C425F50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A767AF8-9EB8-444C-ABCD-47703EA69AD6}" type="pres">
      <dgm:prSet presAssocID="{EBFC589C-8F8C-4C15-8FB7-8798C425F504}" presName="spaceRect" presStyleCnt="0"/>
      <dgm:spPr/>
    </dgm:pt>
    <dgm:pt modelId="{B0D4F0F6-7053-40E4-978C-CBB53C6590E7}" type="pres">
      <dgm:prSet presAssocID="{EBFC589C-8F8C-4C15-8FB7-8798C425F504}" presName="parTx" presStyleLbl="revTx" presStyleIdx="1" presStyleCnt="4">
        <dgm:presLayoutVars>
          <dgm:chMax val="0"/>
          <dgm:chPref val="0"/>
        </dgm:presLayoutVars>
      </dgm:prSet>
      <dgm:spPr/>
    </dgm:pt>
    <dgm:pt modelId="{3DBD3C43-99CA-463D-A986-D3ABE10852DE}" type="pres">
      <dgm:prSet presAssocID="{EF4210F5-7842-435A-BDD8-EFB421AB6929}" presName="sibTrans" presStyleCnt="0"/>
      <dgm:spPr/>
    </dgm:pt>
    <dgm:pt modelId="{9B6629E0-1E20-4C02-A7EA-CF397C061BFB}" type="pres">
      <dgm:prSet presAssocID="{80551A33-0A15-4F8B-AFEF-5953363C4160}" presName="compNode" presStyleCnt="0"/>
      <dgm:spPr/>
    </dgm:pt>
    <dgm:pt modelId="{E395EA45-F46C-4017-B4CD-30137C971C2A}" type="pres">
      <dgm:prSet presAssocID="{80551A33-0A15-4F8B-AFEF-5953363C4160}" presName="bgRect" presStyleLbl="bgShp" presStyleIdx="2" presStyleCnt="4"/>
      <dgm:spPr/>
    </dgm:pt>
    <dgm:pt modelId="{61B4BA00-7122-4632-845B-EAD158061D6E}" type="pres">
      <dgm:prSet presAssocID="{80551A33-0A15-4F8B-AFEF-5953363C416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C6279CD-D3A0-4403-8429-1EA880E635FF}" type="pres">
      <dgm:prSet presAssocID="{80551A33-0A15-4F8B-AFEF-5953363C4160}" presName="spaceRect" presStyleCnt="0"/>
      <dgm:spPr/>
    </dgm:pt>
    <dgm:pt modelId="{6D2F537B-4EE7-4084-8259-0B9DDEAA206C}" type="pres">
      <dgm:prSet presAssocID="{80551A33-0A15-4F8B-AFEF-5953363C4160}" presName="parTx" presStyleLbl="revTx" presStyleIdx="2" presStyleCnt="4">
        <dgm:presLayoutVars>
          <dgm:chMax val="0"/>
          <dgm:chPref val="0"/>
        </dgm:presLayoutVars>
      </dgm:prSet>
      <dgm:spPr/>
    </dgm:pt>
    <dgm:pt modelId="{4DF36C54-AEB9-40EB-8DFE-61D34A1C3BC5}" type="pres">
      <dgm:prSet presAssocID="{21931EA3-50BA-48F9-8555-B2C903C72F6A}" presName="sibTrans" presStyleCnt="0"/>
      <dgm:spPr/>
    </dgm:pt>
    <dgm:pt modelId="{99C3A112-6D4D-4510-A2BF-B8ABD860C0F0}" type="pres">
      <dgm:prSet presAssocID="{F4B3751B-70AA-4CE0-9648-AB1A6480078A}" presName="compNode" presStyleCnt="0"/>
      <dgm:spPr/>
    </dgm:pt>
    <dgm:pt modelId="{F9433890-DABA-41D7-AD0E-B7709D96375C}" type="pres">
      <dgm:prSet presAssocID="{F4B3751B-70AA-4CE0-9648-AB1A6480078A}" presName="bgRect" presStyleLbl="bgShp" presStyleIdx="3" presStyleCnt="4"/>
      <dgm:spPr/>
    </dgm:pt>
    <dgm:pt modelId="{8180E021-0E9F-4624-8714-166FF444A1DC}" type="pres">
      <dgm:prSet presAssocID="{F4B3751B-70AA-4CE0-9648-AB1A648007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B82B764C-F493-41FE-A578-7FBB4F6FFE99}" type="pres">
      <dgm:prSet presAssocID="{F4B3751B-70AA-4CE0-9648-AB1A6480078A}" presName="spaceRect" presStyleCnt="0"/>
      <dgm:spPr/>
    </dgm:pt>
    <dgm:pt modelId="{EFA16F86-78F3-46EB-8280-C02437EE0ECB}" type="pres">
      <dgm:prSet presAssocID="{F4B3751B-70AA-4CE0-9648-AB1A6480078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B7DA200-677E-4017-AF83-57620C76D685}" srcId="{6FC6F30B-EB32-446B-A5D2-D31D883FCF6E}" destId="{EBFC589C-8F8C-4C15-8FB7-8798C425F504}" srcOrd="1" destOrd="0" parTransId="{D7497940-BC03-4236-9298-436A0D3919F6}" sibTransId="{EF4210F5-7842-435A-BDD8-EFB421AB6929}"/>
    <dgm:cxn modelId="{CDBC7B08-EE0A-493A-ADAD-5BDB5F8ED133}" type="presOf" srcId="{EBFC589C-8F8C-4C15-8FB7-8798C425F504}" destId="{B0D4F0F6-7053-40E4-978C-CBB53C6590E7}" srcOrd="0" destOrd="0" presId="urn:microsoft.com/office/officeart/2018/2/layout/IconVerticalSolidList"/>
    <dgm:cxn modelId="{E41F4D0B-2AE1-4230-8991-C06D3EF2D110}" type="presOf" srcId="{6FC6F30B-EB32-446B-A5D2-D31D883FCF6E}" destId="{F4DF7ADF-39D6-4205-845D-9567F317D703}" srcOrd="0" destOrd="0" presId="urn:microsoft.com/office/officeart/2018/2/layout/IconVerticalSolidList"/>
    <dgm:cxn modelId="{7AFA515C-4D8A-423D-B647-3518886B6554}" srcId="{6FC6F30B-EB32-446B-A5D2-D31D883FCF6E}" destId="{F4B3751B-70AA-4CE0-9648-AB1A6480078A}" srcOrd="3" destOrd="0" parTransId="{2D4DCBF7-1C63-4A7D-B2F4-E19277FB09BE}" sibTransId="{2E36E50B-60C9-47BA-9E9B-3A5D49C0A693}"/>
    <dgm:cxn modelId="{2D7EB667-B7ED-4E73-B496-5FF1D722C7F5}" type="presOf" srcId="{3EB3CD68-10E8-4FFB-9820-811758DDBDF6}" destId="{2B22EF67-4B12-41FB-86E2-FC42ED98BE33}" srcOrd="0" destOrd="0" presId="urn:microsoft.com/office/officeart/2018/2/layout/IconVerticalSolidList"/>
    <dgm:cxn modelId="{71731471-7336-4FA2-9794-B54EAB92B275}" type="presOf" srcId="{80551A33-0A15-4F8B-AFEF-5953363C4160}" destId="{6D2F537B-4EE7-4084-8259-0B9DDEAA206C}" srcOrd="0" destOrd="0" presId="urn:microsoft.com/office/officeart/2018/2/layout/IconVerticalSolidList"/>
    <dgm:cxn modelId="{9D700178-EFA4-4223-9C79-B6F4ABC571CA}" type="presOf" srcId="{F4B3751B-70AA-4CE0-9648-AB1A6480078A}" destId="{EFA16F86-78F3-46EB-8280-C02437EE0ECB}" srcOrd="0" destOrd="0" presId="urn:microsoft.com/office/officeart/2018/2/layout/IconVerticalSolidList"/>
    <dgm:cxn modelId="{DC73BB7B-0A18-460E-81F9-1E820490F9B1}" srcId="{6FC6F30B-EB32-446B-A5D2-D31D883FCF6E}" destId="{80551A33-0A15-4F8B-AFEF-5953363C4160}" srcOrd="2" destOrd="0" parTransId="{FC0958D3-65C5-42A4-AD87-87194F66C992}" sibTransId="{21931EA3-50BA-48F9-8555-B2C903C72F6A}"/>
    <dgm:cxn modelId="{D1A167F7-7C61-49BA-B831-F189F612BD2C}" srcId="{6FC6F30B-EB32-446B-A5D2-D31D883FCF6E}" destId="{3EB3CD68-10E8-4FFB-9820-811758DDBDF6}" srcOrd="0" destOrd="0" parTransId="{A1B0767C-7BE5-4AFC-8DB7-7D430580CAFB}" sibTransId="{D2EC63B3-1D7C-432F-96CA-4E0F6229A38B}"/>
    <dgm:cxn modelId="{61989FE4-9643-42D6-875B-49F5ECD76C6C}" type="presParOf" srcId="{F4DF7ADF-39D6-4205-845D-9567F317D703}" destId="{8EEE78C6-70A4-418F-AA85-E440C645E4B4}" srcOrd="0" destOrd="0" presId="urn:microsoft.com/office/officeart/2018/2/layout/IconVerticalSolidList"/>
    <dgm:cxn modelId="{7D27A939-678C-4C70-BD97-1C0A2CAE505D}" type="presParOf" srcId="{8EEE78C6-70A4-418F-AA85-E440C645E4B4}" destId="{78F96CAC-CF33-4EA3-9991-85DC95EA2929}" srcOrd="0" destOrd="0" presId="urn:microsoft.com/office/officeart/2018/2/layout/IconVerticalSolidList"/>
    <dgm:cxn modelId="{8C5CC917-659C-47F7-ACC0-3752651741CA}" type="presParOf" srcId="{8EEE78C6-70A4-418F-AA85-E440C645E4B4}" destId="{2ABBCD1A-A0D9-40DB-A274-31FF16CD7C83}" srcOrd="1" destOrd="0" presId="urn:microsoft.com/office/officeart/2018/2/layout/IconVerticalSolidList"/>
    <dgm:cxn modelId="{715C9AB5-0C5C-41B5-AC56-0C7001A243A4}" type="presParOf" srcId="{8EEE78C6-70A4-418F-AA85-E440C645E4B4}" destId="{27EFEAE8-CD85-4B1D-BC05-66C3B6FEF2FF}" srcOrd="2" destOrd="0" presId="urn:microsoft.com/office/officeart/2018/2/layout/IconVerticalSolidList"/>
    <dgm:cxn modelId="{043DBD3A-6345-4B81-9640-00581AA49B52}" type="presParOf" srcId="{8EEE78C6-70A4-418F-AA85-E440C645E4B4}" destId="{2B22EF67-4B12-41FB-86E2-FC42ED98BE33}" srcOrd="3" destOrd="0" presId="urn:microsoft.com/office/officeart/2018/2/layout/IconVerticalSolidList"/>
    <dgm:cxn modelId="{51B0D418-3FCE-49C7-B65F-65838EE8CACE}" type="presParOf" srcId="{F4DF7ADF-39D6-4205-845D-9567F317D703}" destId="{C42BC9EF-F0D2-4A7A-A071-6EEAF0029C3D}" srcOrd="1" destOrd="0" presId="urn:microsoft.com/office/officeart/2018/2/layout/IconVerticalSolidList"/>
    <dgm:cxn modelId="{C5C31C70-B1F0-430B-901B-01A1052AA0AE}" type="presParOf" srcId="{F4DF7ADF-39D6-4205-845D-9567F317D703}" destId="{00CD3A43-0869-4C0D-8E54-9921EAB75FB1}" srcOrd="2" destOrd="0" presId="urn:microsoft.com/office/officeart/2018/2/layout/IconVerticalSolidList"/>
    <dgm:cxn modelId="{205413F6-B5B6-419F-991F-27BC3B518EF4}" type="presParOf" srcId="{00CD3A43-0869-4C0D-8E54-9921EAB75FB1}" destId="{0DC807B0-20AA-43F0-ACE7-1492E5B0355F}" srcOrd="0" destOrd="0" presId="urn:microsoft.com/office/officeart/2018/2/layout/IconVerticalSolidList"/>
    <dgm:cxn modelId="{3E45708C-7C2D-4721-89BA-3B1D58957552}" type="presParOf" srcId="{00CD3A43-0869-4C0D-8E54-9921EAB75FB1}" destId="{C683448F-CF21-4D6C-AF69-2E5094B1E5D2}" srcOrd="1" destOrd="0" presId="urn:microsoft.com/office/officeart/2018/2/layout/IconVerticalSolidList"/>
    <dgm:cxn modelId="{979A1DAD-18EB-4EED-95BB-3B1110546099}" type="presParOf" srcId="{00CD3A43-0869-4C0D-8E54-9921EAB75FB1}" destId="{EA767AF8-9EB8-444C-ABCD-47703EA69AD6}" srcOrd="2" destOrd="0" presId="urn:microsoft.com/office/officeart/2018/2/layout/IconVerticalSolidList"/>
    <dgm:cxn modelId="{894AD235-DE2D-4173-8C56-D236A30E8E0E}" type="presParOf" srcId="{00CD3A43-0869-4C0D-8E54-9921EAB75FB1}" destId="{B0D4F0F6-7053-40E4-978C-CBB53C6590E7}" srcOrd="3" destOrd="0" presId="urn:microsoft.com/office/officeart/2018/2/layout/IconVerticalSolidList"/>
    <dgm:cxn modelId="{FDAC28BB-8627-467B-8873-3DDEFB4DBA40}" type="presParOf" srcId="{F4DF7ADF-39D6-4205-845D-9567F317D703}" destId="{3DBD3C43-99CA-463D-A986-D3ABE10852DE}" srcOrd="3" destOrd="0" presId="urn:microsoft.com/office/officeart/2018/2/layout/IconVerticalSolidList"/>
    <dgm:cxn modelId="{9FCD3E08-E636-4239-A737-4A56B876A072}" type="presParOf" srcId="{F4DF7ADF-39D6-4205-845D-9567F317D703}" destId="{9B6629E0-1E20-4C02-A7EA-CF397C061BFB}" srcOrd="4" destOrd="0" presId="urn:microsoft.com/office/officeart/2018/2/layout/IconVerticalSolidList"/>
    <dgm:cxn modelId="{852186F1-2F43-4602-B6E4-008E4D851877}" type="presParOf" srcId="{9B6629E0-1E20-4C02-A7EA-CF397C061BFB}" destId="{E395EA45-F46C-4017-B4CD-30137C971C2A}" srcOrd="0" destOrd="0" presId="urn:microsoft.com/office/officeart/2018/2/layout/IconVerticalSolidList"/>
    <dgm:cxn modelId="{91A44A3E-CB20-4129-81E4-30FC2052F0DD}" type="presParOf" srcId="{9B6629E0-1E20-4C02-A7EA-CF397C061BFB}" destId="{61B4BA00-7122-4632-845B-EAD158061D6E}" srcOrd="1" destOrd="0" presId="urn:microsoft.com/office/officeart/2018/2/layout/IconVerticalSolidList"/>
    <dgm:cxn modelId="{B35036E9-C9D1-49B9-8492-21C26299F02C}" type="presParOf" srcId="{9B6629E0-1E20-4C02-A7EA-CF397C061BFB}" destId="{7C6279CD-D3A0-4403-8429-1EA880E635FF}" srcOrd="2" destOrd="0" presId="urn:microsoft.com/office/officeart/2018/2/layout/IconVerticalSolidList"/>
    <dgm:cxn modelId="{7CC14BF4-116D-4B4F-9D37-0D0606713AC0}" type="presParOf" srcId="{9B6629E0-1E20-4C02-A7EA-CF397C061BFB}" destId="{6D2F537B-4EE7-4084-8259-0B9DDEAA206C}" srcOrd="3" destOrd="0" presId="urn:microsoft.com/office/officeart/2018/2/layout/IconVerticalSolidList"/>
    <dgm:cxn modelId="{4FD73DCA-FBDF-4B90-B1A8-F2134F4A2F09}" type="presParOf" srcId="{F4DF7ADF-39D6-4205-845D-9567F317D703}" destId="{4DF36C54-AEB9-40EB-8DFE-61D34A1C3BC5}" srcOrd="5" destOrd="0" presId="urn:microsoft.com/office/officeart/2018/2/layout/IconVerticalSolidList"/>
    <dgm:cxn modelId="{49ADE63D-0A6A-4399-9EDB-29E30F67389D}" type="presParOf" srcId="{F4DF7ADF-39D6-4205-845D-9567F317D703}" destId="{99C3A112-6D4D-4510-A2BF-B8ABD860C0F0}" srcOrd="6" destOrd="0" presId="urn:microsoft.com/office/officeart/2018/2/layout/IconVerticalSolidList"/>
    <dgm:cxn modelId="{BFD41507-09D7-48FD-8410-BF234C1415E5}" type="presParOf" srcId="{99C3A112-6D4D-4510-A2BF-B8ABD860C0F0}" destId="{F9433890-DABA-41D7-AD0E-B7709D96375C}" srcOrd="0" destOrd="0" presId="urn:microsoft.com/office/officeart/2018/2/layout/IconVerticalSolidList"/>
    <dgm:cxn modelId="{FD5324BA-9513-4B89-B004-8F87BADC631A}" type="presParOf" srcId="{99C3A112-6D4D-4510-A2BF-B8ABD860C0F0}" destId="{8180E021-0E9F-4624-8714-166FF444A1DC}" srcOrd="1" destOrd="0" presId="urn:microsoft.com/office/officeart/2018/2/layout/IconVerticalSolidList"/>
    <dgm:cxn modelId="{14686BD8-8DF1-4898-85AC-34513CD2BBD4}" type="presParOf" srcId="{99C3A112-6D4D-4510-A2BF-B8ABD860C0F0}" destId="{B82B764C-F493-41FE-A578-7FBB4F6FFE99}" srcOrd="2" destOrd="0" presId="urn:microsoft.com/office/officeart/2018/2/layout/IconVerticalSolidList"/>
    <dgm:cxn modelId="{F421EE90-9C52-46E0-9228-45682E11F934}" type="presParOf" srcId="{99C3A112-6D4D-4510-A2BF-B8ABD860C0F0}" destId="{EFA16F86-78F3-46EB-8280-C02437EE0E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B7331-3EBB-4ED2-9695-29AE7657D4F6}">
      <dsp:nvSpPr>
        <dsp:cNvPr id="0" name=""/>
        <dsp:cNvSpPr/>
      </dsp:nvSpPr>
      <dsp:spPr>
        <a:xfrm>
          <a:off x="0" y="383455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D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D9289-AA0B-4CD9-8FEF-E4D55CD96D1E}">
      <dsp:nvSpPr>
        <dsp:cNvPr id="0" name=""/>
        <dsp:cNvSpPr/>
      </dsp:nvSpPr>
      <dsp:spPr>
        <a:xfrm>
          <a:off x="525780" y="73495"/>
          <a:ext cx="7360920" cy="619920"/>
        </a:xfrm>
        <a:prstGeom prst="roundRect">
          <a:avLst/>
        </a:prstGeom>
        <a:solidFill>
          <a:srgbClr val="008DA8"/>
        </a:solidFill>
        <a:ln w="12700" cap="flat" cmpd="sng" algn="ctr">
          <a:solidFill>
            <a:srgbClr val="008DA8"/>
          </a:solidFill>
          <a:prstDash val="solid"/>
          <a:miter lim="800000"/>
        </a:ln>
        <a:effectLst/>
      </dsp:spPr>
      <dsp:style>
        <a:lnRef idx="2">
          <a:schemeClr val="accent5">
            <a:shade val="15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Regional planstrategi</a:t>
          </a:r>
          <a:endParaRPr lang="en-US" sz="2100" kern="1200"/>
        </a:p>
      </dsp:txBody>
      <dsp:txXfrm>
        <a:off x="556042" y="103757"/>
        <a:ext cx="7300396" cy="559396"/>
      </dsp:txXfrm>
    </dsp:sp>
    <dsp:sp modelId="{EE748E4A-A636-4FC0-81B4-B38E43755739}">
      <dsp:nvSpPr>
        <dsp:cNvPr id="0" name=""/>
        <dsp:cNvSpPr/>
      </dsp:nvSpPr>
      <dsp:spPr>
        <a:xfrm>
          <a:off x="0" y="1336015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D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F4517-74D2-4BB1-8E18-D60315DE802E}">
      <dsp:nvSpPr>
        <dsp:cNvPr id="0" name=""/>
        <dsp:cNvSpPr/>
      </dsp:nvSpPr>
      <dsp:spPr>
        <a:xfrm>
          <a:off x="525780" y="1026055"/>
          <a:ext cx="7360920" cy="619920"/>
        </a:xfrm>
        <a:prstGeom prst="roundRect">
          <a:avLst/>
        </a:prstGeom>
        <a:solidFill>
          <a:srgbClr val="008D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Regionale planer </a:t>
          </a:r>
          <a:endParaRPr lang="en-US" sz="2100" kern="1200"/>
        </a:p>
      </dsp:txBody>
      <dsp:txXfrm>
        <a:off x="556042" y="1056317"/>
        <a:ext cx="7300396" cy="559396"/>
      </dsp:txXfrm>
    </dsp:sp>
    <dsp:sp modelId="{60294D0B-A61D-4068-8698-782D8138C8D2}">
      <dsp:nvSpPr>
        <dsp:cNvPr id="0" name=""/>
        <dsp:cNvSpPr/>
      </dsp:nvSpPr>
      <dsp:spPr>
        <a:xfrm>
          <a:off x="0" y="2288575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D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C202D-7B37-4C5A-AB52-D499D416FAED}">
      <dsp:nvSpPr>
        <dsp:cNvPr id="0" name=""/>
        <dsp:cNvSpPr/>
      </dsp:nvSpPr>
      <dsp:spPr>
        <a:xfrm>
          <a:off x="525780" y="1978615"/>
          <a:ext cx="7360920" cy="619920"/>
        </a:xfrm>
        <a:prstGeom prst="roundRect">
          <a:avLst/>
        </a:prstGeom>
        <a:solidFill>
          <a:srgbClr val="008D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Temaplaner med tiltaksplaner</a:t>
          </a:r>
          <a:endParaRPr lang="en-US" sz="2100" kern="1200"/>
        </a:p>
      </dsp:txBody>
      <dsp:txXfrm>
        <a:off x="556042" y="2008877"/>
        <a:ext cx="7300396" cy="559396"/>
      </dsp:txXfrm>
    </dsp:sp>
    <dsp:sp modelId="{F03BED07-C5B1-49A1-AFB5-9A9E6D0D594F}">
      <dsp:nvSpPr>
        <dsp:cNvPr id="0" name=""/>
        <dsp:cNvSpPr/>
      </dsp:nvSpPr>
      <dsp:spPr>
        <a:xfrm>
          <a:off x="0" y="3241135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D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3EB5E-8048-4467-830B-9B72C72289FD}">
      <dsp:nvSpPr>
        <dsp:cNvPr id="0" name=""/>
        <dsp:cNvSpPr/>
      </dsp:nvSpPr>
      <dsp:spPr>
        <a:xfrm>
          <a:off x="525780" y="2931175"/>
          <a:ext cx="7360920" cy="619920"/>
        </a:xfrm>
        <a:prstGeom prst="roundRect">
          <a:avLst/>
        </a:prstGeom>
        <a:solidFill>
          <a:srgbClr val="008D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Økonomiplan og årsbudsjett</a:t>
          </a:r>
        </a:p>
      </dsp:txBody>
      <dsp:txXfrm>
        <a:off x="556042" y="2961437"/>
        <a:ext cx="730039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96CAC-CF33-4EA3-9991-85DC95EA2929}">
      <dsp:nvSpPr>
        <dsp:cNvPr id="0" name=""/>
        <dsp:cNvSpPr/>
      </dsp:nvSpPr>
      <dsp:spPr>
        <a:xfrm>
          <a:off x="0" y="1623"/>
          <a:ext cx="10512423" cy="8229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BCD1A-A0D9-40DB-A274-31FF16CD7C83}">
      <dsp:nvSpPr>
        <dsp:cNvPr id="0" name=""/>
        <dsp:cNvSpPr/>
      </dsp:nvSpPr>
      <dsp:spPr>
        <a:xfrm>
          <a:off x="248931" y="186779"/>
          <a:ext cx="452603" cy="4526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2EF67-4B12-41FB-86E2-FC42ED98BE33}">
      <dsp:nvSpPr>
        <dsp:cNvPr id="0" name=""/>
        <dsp:cNvSpPr/>
      </dsp:nvSpPr>
      <dsp:spPr>
        <a:xfrm>
          <a:off x="950467" y="1623"/>
          <a:ext cx="9561956" cy="82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2" tIns="87092" rIns="87092" bIns="870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u="none" kern="1200" dirty="0"/>
            <a:t>En helhetlig og framtidsrettet planlegging i Nordland </a:t>
          </a:r>
          <a:endParaRPr lang="en-US" sz="2000" u="none" kern="1200" dirty="0"/>
        </a:p>
      </dsp:txBody>
      <dsp:txXfrm>
        <a:off x="950467" y="1623"/>
        <a:ext cx="9561956" cy="822915"/>
      </dsp:txXfrm>
    </dsp:sp>
    <dsp:sp modelId="{0DC807B0-20AA-43F0-ACE7-1492E5B0355F}">
      <dsp:nvSpPr>
        <dsp:cNvPr id="0" name=""/>
        <dsp:cNvSpPr/>
      </dsp:nvSpPr>
      <dsp:spPr>
        <a:xfrm>
          <a:off x="0" y="1030267"/>
          <a:ext cx="10512423" cy="8229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3448F-CF21-4D6C-AF69-2E5094B1E5D2}">
      <dsp:nvSpPr>
        <dsp:cNvPr id="0" name=""/>
        <dsp:cNvSpPr/>
      </dsp:nvSpPr>
      <dsp:spPr>
        <a:xfrm>
          <a:off x="248931" y="1215423"/>
          <a:ext cx="452603" cy="4526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4F0F6-7053-40E4-978C-CBB53C6590E7}">
      <dsp:nvSpPr>
        <dsp:cNvPr id="0" name=""/>
        <dsp:cNvSpPr/>
      </dsp:nvSpPr>
      <dsp:spPr>
        <a:xfrm>
          <a:off x="950467" y="1030267"/>
          <a:ext cx="9561956" cy="82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2" tIns="87092" rIns="87092" bIns="870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Bidra til prioriteringer og omforente løsninger som realiserer Nordlands menneskelige og økonomiske potensial</a:t>
          </a:r>
          <a:endParaRPr lang="en-US" sz="2000" kern="1200" dirty="0"/>
        </a:p>
      </dsp:txBody>
      <dsp:txXfrm>
        <a:off x="950467" y="1030267"/>
        <a:ext cx="9561956" cy="822915"/>
      </dsp:txXfrm>
    </dsp:sp>
    <dsp:sp modelId="{E395EA45-F46C-4017-B4CD-30137C971C2A}">
      <dsp:nvSpPr>
        <dsp:cNvPr id="0" name=""/>
        <dsp:cNvSpPr/>
      </dsp:nvSpPr>
      <dsp:spPr>
        <a:xfrm>
          <a:off x="0" y="2058911"/>
          <a:ext cx="10512423" cy="8229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4BA00-7122-4632-845B-EAD158061D6E}">
      <dsp:nvSpPr>
        <dsp:cNvPr id="0" name=""/>
        <dsp:cNvSpPr/>
      </dsp:nvSpPr>
      <dsp:spPr>
        <a:xfrm>
          <a:off x="248931" y="2244067"/>
          <a:ext cx="452603" cy="4526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F537B-4EE7-4084-8259-0B9DDEAA206C}">
      <dsp:nvSpPr>
        <dsp:cNvPr id="0" name=""/>
        <dsp:cNvSpPr/>
      </dsp:nvSpPr>
      <dsp:spPr>
        <a:xfrm>
          <a:off x="950467" y="2058911"/>
          <a:ext cx="9561956" cy="82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2" tIns="87092" rIns="87092" bIns="870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Skal ta tak i dilemmaer og i større grad ser utfordringer og muligheter i sammenheng</a:t>
          </a:r>
          <a:endParaRPr lang="en-US" sz="2000" kern="1200" dirty="0"/>
        </a:p>
      </dsp:txBody>
      <dsp:txXfrm>
        <a:off x="950467" y="2058911"/>
        <a:ext cx="9561956" cy="822915"/>
      </dsp:txXfrm>
    </dsp:sp>
    <dsp:sp modelId="{F9433890-DABA-41D7-AD0E-B7709D96375C}">
      <dsp:nvSpPr>
        <dsp:cNvPr id="0" name=""/>
        <dsp:cNvSpPr/>
      </dsp:nvSpPr>
      <dsp:spPr>
        <a:xfrm>
          <a:off x="0" y="3087556"/>
          <a:ext cx="10512423" cy="8229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0E021-0E9F-4624-8714-166FF444A1DC}">
      <dsp:nvSpPr>
        <dsp:cNvPr id="0" name=""/>
        <dsp:cNvSpPr/>
      </dsp:nvSpPr>
      <dsp:spPr>
        <a:xfrm>
          <a:off x="248931" y="3272711"/>
          <a:ext cx="452603" cy="4526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16F86-78F3-46EB-8280-C02437EE0ECB}">
      <dsp:nvSpPr>
        <dsp:cNvPr id="0" name=""/>
        <dsp:cNvSpPr/>
      </dsp:nvSpPr>
      <dsp:spPr>
        <a:xfrm>
          <a:off x="950467" y="3087556"/>
          <a:ext cx="9561956" cy="82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2" tIns="87092" rIns="87092" bIns="870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Videreutvikle dialogen i regionen og samarbeidet med viktige aktører skal gjøres mer forpliktende</a:t>
          </a:r>
          <a:endParaRPr lang="en-US" sz="2000" kern="1200" dirty="0"/>
        </a:p>
      </dsp:txBody>
      <dsp:txXfrm>
        <a:off x="950467" y="3087556"/>
        <a:ext cx="9561956" cy="822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77465-BB95-C840-97B6-767129D945B6}" type="datetimeFigureOut">
              <a:rPr lang="nb-NO" smtClean="0"/>
              <a:t>30.06.2025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B32AD-BCE6-A645-B71C-124D2B5C53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26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.no/befolkning/befolkningsframskrivinger/artikler/befolkningsframskrivinger-for-kommunene-2024/_/attachment/inline/ca130107-4289-477e-8761-5c012fa9854e:fb45379c08b73156b767ae8214959b58f6b86312/RAPP2024-20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ho.no/contentassets/b2f91783e1574bb587abc3d63f992d64/akl-hoved-nordland-digital-070125.pdf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.no/befolkning/befolkningsframskrivinger/artikler/befolkningsframskrivinger-for-kommunene-2024/_/attachment/inline/ca130107-4289-477e-8761-5c012fa9854e:fb45379c08b73156b767ae8214959b58f6b86312/RAPP2024-20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.no/no/lokalt/nordland/pressemeldinger/faerre-uforetrygdede-i-nordland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180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Blant fylkene er det kun Nordland som har framskrevet nedgang i folketallet til 2050, med beskjedne én prosent. Finnmark og Møre og Romsdal har en lav vekst på henholdsvis 2 og 3 prosent. (Tabell 14288 SSB – hovedalternativ. )</a:t>
            </a:r>
            <a:endParaRPr lang="nb-NO" i="1" dirty="0"/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Aldringen er særlig sterk i distriktskommuner og i kommuner med forventet fall i folketallet. I 2021 var siste året hvor befolkningen i Nordland hadde flere 0-19 åringer enn voksne over 65 år. Til sammenligning vil Oslo oppleve dette først i 2046. Kilde: </a:t>
            </a:r>
            <a:r>
              <a:rPr lang="nb-NO" dirty="0">
                <a:hlinkClick r:id="rId3"/>
              </a:rPr>
              <a:t>Befolkningsframskrivinger for kommunene 2024</a:t>
            </a:r>
            <a:r>
              <a:rPr lang="nb-NO" dirty="0"/>
              <a:t> (s. 16)</a:t>
            </a:r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 2022 var det 14,8 yrkesaktive per innbygger over 80 år, om 20 år vil det være 7,4 yrkesaktive per 80 åring – en halvering. Det betyr at det vil være størst kompetansebehov innen helse og omsorg, som igjen vil spise av ressursene fra andre sektorer. Kilde: </a:t>
            </a:r>
            <a:r>
              <a:rPr lang="nb-NO" dirty="0">
                <a:hlinkClick r:id="rId4"/>
              </a:rPr>
              <a:t>akl-hoved-nordland-digital-070125.pdf</a:t>
            </a:r>
            <a:r>
              <a:rPr lang="nb-NO" dirty="0"/>
              <a:t> (s. 12)	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050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Nordland består av kommuner i fra sentralitetsklasse tre og oppover. Kun Bodø, Narvik, Rana og Sortland er i sentralitetsklasse 3.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Dersom dette viser seg å være en riktig analyse av befolkningsutviklingen i Nordland, vil de fleste kommunene i Nordland være helt avhengig av innvandring.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Det betyr at integrering i form av språkopplæring, sysselsetning, utdanning og tiltak for bo og bli-lyst er avgjørende for distriktenes overlevelse.  Kilde: </a:t>
            </a:r>
            <a:r>
              <a:rPr lang="nb-NO" dirty="0">
                <a:hlinkClick r:id="rId3"/>
              </a:rPr>
              <a:t>Befolkningsframskrivinger for kommunene 2024</a:t>
            </a:r>
            <a:r>
              <a:rPr lang="nb-NO" dirty="0"/>
              <a:t> (s.12)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9E6-67AD-493F-BE49-BD91AA45DB7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758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Bilde viser NEET, som er et begrep som brukes om unge mellom 15- 29 år som er utenfor arbeid, utdanning og arbeidsrettede tiltak. De kan da være registrerte som arbeidsledige, mottakere av arbeidsavklaringspenger/ uføretrygd eller annet.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De i aldersgruppen 30-61år defineres ikke som NEET, men kan være registrert i de samme kategoriene som NEET-ungdom.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Kilde: 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13563: Kommunefordelt arbeidsstyrkestatus (inkl. NEET) for personer 15 år og eldre, etter region, prioritert arbeidsstyrkestatus, alder, statistikkvariabel, år og innvandringskategori,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 dirty="0">
                <a:solidFill>
                  <a:srgbClr val="000000"/>
                </a:solidFill>
                <a:effectLst/>
                <a:latin typeface="aktiv-grotesk"/>
              </a:rPr>
              <a:t>I Nordland er NEET-andelen blant de unge 8,9 prosent. Dette er mer eller mindre uendret fra året før, men ned fra 11,3 prosent for ti år siden. Til sammenligning er NEET-andelen for hele landet på 9,5 prosent. Kilde: Indeks Nordland.</a:t>
            </a:r>
            <a:endParaRPr lang="nb-NO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I 2023 var andelen utenfor arbeidslivet litt over tre ganger høyere blant unge innvandrere enn for den unge befolkningen ellers. Forskning tyder også på at utenforskap i flere tilfeller går i arv (kompetanseløftet s.32)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62327"/>
                </a:solidFill>
                <a:effectLst/>
                <a:latin typeface="Open Sans" panose="020B0606030504020204" pitchFamily="34" charset="0"/>
              </a:rPr>
              <a:t>Uføretrygd er en ordning som skal sikre inntekt for personer som av helsemessige årsaker ikke kan delta for fullt i arbeidslivet. </a:t>
            </a:r>
          </a:p>
          <a:p>
            <a:pPr algn="l"/>
            <a:r>
              <a:rPr lang="nb-NO" b="0" i="0" dirty="0">
                <a:solidFill>
                  <a:srgbClr val="162327"/>
                </a:solidFill>
                <a:effectLst/>
                <a:latin typeface="Open Sans" panose="020B0606030504020204" pitchFamily="34" charset="0"/>
              </a:rPr>
              <a:t>Personer med lav utdanning er overrepresentert på ordningen.</a:t>
            </a:r>
          </a:p>
          <a:p>
            <a:pPr algn="l"/>
            <a:endParaRPr lang="nb-NO" b="0" i="0" dirty="0">
              <a:solidFill>
                <a:srgbClr val="162327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nb-NO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3262A"/>
                </a:solidFill>
                <a:effectLst/>
                <a:latin typeface="Source Sans 3"/>
              </a:rPr>
              <a:t>Nordland var i 2023 fylket med tredje høyeste andel uføretrygdede (13,1 prosent) etter Agder og Innlandet som begge hadde14,2 prosent. Kilde: </a:t>
            </a:r>
            <a:r>
              <a:rPr lang="nb-NO" dirty="0">
                <a:hlinkClick r:id="rId3"/>
              </a:rPr>
              <a:t>Færre uføretrygdede i Nordland - nav.no</a:t>
            </a:r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607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Nordland har den høyeste andelen av befolkningen med grunnskole som høyeste utdanningsnivå – noe som gjør at en stor del av befolkningen har høyere sjanse for å havne i uføre enn de øvrige fylkene. Personer uten formell kompetanse er også sårbare for å havne utenfor arbeidslivet ved nedskjæringer.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 dirty="0">
              <a:solidFill>
                <a:srgbClr val="333333"/>
              </a:solidFill>
              <a:effectLst/>
              <a:latin typeface="Roboto Condensed" panose="020000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Nordland har en relativt høy andel av befolkningen med videregående som høyeste utdanningsnivå – og en lav del av befolkningen med høyere utdanning. 43 prosent av befolkninga har videregående som høyeste utdanningsnivå vs. 39 prosent som er </a:t>
            </a:r>
            <a:r>
              <a:rPr lang="nb-NO" b="0" i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nasjonalt gjennomsnitt. </a:t>
            </a:r>
            <a:endParaRPr lang="nb-NO" b="0" i="0" dirty="0">
              <a:solidFill>
                <a:srgbClr val="333333"/>
              </a:solidFill>
              <a:effectLst/>
              <a:latin typeface="Roboto Condensed" panose="02000000000000000000" pitchFamily="2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9E6-67AD-493F-BE49-BD91AA45DB7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017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Med bakgrunn i de utviklingstrekk, retningen satt i regional planstrategi og tallene vi har presentert nå, ønsker vi innspill fra dere på mulighetene og utfordringene i deres region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091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Innspillsrunder fra seksjonene i utdanningsavdelingen og fra de videregående skolene </a:t>
            </a:r>
          </a:p>
          <a:p>
            <a:r>
              <a:rPr lang="nb-NO"/>
              <a:t>Arbeidsgruppe med deltagere fra hver seksjon + en hovedtillitsvalgt </a:t>
            </a:r>
          </a:p>
          <a:p>
            <a:r>
              <a:rPr lang="nb-NO"/>
              <a:t>Ledergruppen på Utdanning og kompetanse er styringsgruppe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057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Planen skal være ei felles retning for hele avdelingen, inkludert de videregående skolene </a:t>
            </a:r>
          </a:p>
          <a:p>
            <a:r>
              <a:rPr lang="nb-NO"/>
              <a:t>Se i sammenheng – får konsekvenser </a:t>
            </a:r>
          </a:p>
          <a:p>
            <a:r>
              <a:rPr lang="nb-NO"/>
              <a:t>SAMARBEID PÅ TVERS VIL BLI ET VIKTIG 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110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 tre hovedmålene skal knyttes til de langsiktige utviklingsmålene</a:t>
            </a:r>
          </a:p>
          <a:p>
            <a:r>
              <a:rPr lang="nb-NO"/>
              <a:t>Under hovedmålene skal vi ha delmål – begrense oss</a:t>
            </a:r>
          </a:p>
          <a:p>
            <a:r>
              <a:rPr lang="nb-NO"/>
              <a:t>I denne økta ønsker vi å få innspill på delmål – ikke tiltak, det skal vi ta senere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Som jeg sa i forklaringene </a:t>
            </a:r>
            <a:r>
              <a:rPr lang="nb-NO" sz="12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Delmål </a:t>
            </a:r>
            <a:r>
              <a:rPr lang="nb-NO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forteller hvordan vi skal oppnå hovedmålet. Delmål skal være målbare.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Delmål og tiltak som skal videreføre </a:t>
            </a:r>
            <a:r>
              <a:rPr lang="nb-NO" sz="12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Divna.Akta</a:t>
            </a:r>
            <a:r>
              <a:rPr lang="nb-NO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så et delmål kommer til å handle om inkludering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628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Målene er laget ut fra utfordringsbildet og det som kom frem på verkstedene til Kompetanseforum i vinter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0699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buNone/>
            </a:pPr>
            <a:r>
              <a:rPr lang="nb-NO" sz="1200">
                <a:effectLst/>
              </a:rPr>
              <a:t>Hvilke behov er det for etter- og videreutdanning i henhold til næringslivets behov i deres region?</a:t>
            </a:r>
          </a:p>
          <a:p>
            <a:pPr>
              <a:lnSpc>
                <a:spcPct val="115000"/>
              </a:lnSpc>
              <a:buNone/>
            </a:pPr>
            <a:r>
              <a:rPr lang="nb-NO" sz="1200">
                <a:effectLst/>
              </a:rPr>
              <a:t>Fremtidens kompetansebehov?  </a:t>
            </a:r>
          </a:p>
          <a:p>
            <a:endParaRPr lang="nb-NO"/>
          </a:p>
          <a:p>
            <a:pPr>
              <a:lnSpc>
                <a:spcPct val="115000"/>
              </a:lnSpc>
              <a:buNone/>
            </a:pPr>
            <a:r>
              <a:rPr lang="nb-NO" sz="1200">
                <a:effectLst/>
              </a:rPr>
              <a:t>Hvordan fungerer samarbeidet i våre region?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200">
                <a:effectLst/>
              </a:rPr>
              <a:t>Hva lykkes vi med?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200">
                <a:effectLst/>
              </a:rPr>
              <a:t>Hvilke utfordringen ser vi?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63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786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Skriv ut til gruppeoppgavene – skriv litt om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900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Innspill til delmål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61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Regional planstrategi 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legger rammer for hvordan fylkeskommunen prioriterer ressursene i økonomiplan og budsjett, og skal ligge til grunn for både statlig og kommunal planlegging i Nordland.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0" dirty="0">
                <a:solidFill>
                  <a:srgbClr val="000000"/>
                </a:solidFill>
                <a:effectLst/>
                <a:latin typeface="WordVisi_MSFontService"/>
              </a:rPr>
              <a:t>Regionale planer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utarbeides på bakgrunn av regional planstrategi og i tråd med nasjonale forventinger til kommunal og regional planlegging. Regionale planer legges til grunn for regionale organers virksomhet, og for kommunal og statlig planlegging og virksomhet i fylket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indent="0">
              <a:buNone/>
            </a:pPr>
            <a:r>
              <a:rPr lang="nb-NO" sz="1200" b="1" i="0" dirty="0">
                <a:effectLst/>
              </a:rPr>
              <a:t>Temaplaner</a:t>
            </a:r>
            <a:r>
              <a:rPr lang="nb-NO" sz="1200" b="0" i="0" dirty="0">
                <a:effectLst/>
              </a:rPr>
              <a:t> skal bidra til samordnet innsats og bruk av virkemidler, og kan inneholde et handlingsprogram. </a:t>
            </a:r>
            <a:endParaRPr lang="nb-NO" sz="1200" dirty="0"/>
          </a:p>
          <a:p>
            <a:pPr marL="0" indent="0">
              <a:buNone/>
            </a:pPr>
            <a:r>
              <a:rPr lang="nb-NO" sz="1200" b="0" i="0" dirty="0">
                <a:effectLst/>
              </a:rPr>
              <a:t>Temaplaner skal tydeliggjøre hvordan fylkeskommunen skal jobbe innenfor enkelttemaer og skal utarbeides på grunnlag av regional planstrategi eller regionale planer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01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regionale planene er et styringsverktøy som er retningsgivende for tiltak og virkemiddelbruk på regionalt og kommunalt nivå, og for regionale statsetater.  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8675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Gjenkjennbart med det som kom frem på verkstedene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30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296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Visjon og fire langsiktige utviklingsmål – vår temaplan skal bygge på </a:t>
            </a:r>
          </a:p>
          <a:p>
            <a:r>
              <a:rPr lang="nb-NO"/>
              <a:t>Fylkesrådet mener den strategiske retningen for planstrategien og de langsiktige utviklingsmålene bidrar til en ny og positiv kurs for Nordland i en urolig tid.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408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A88B3-2DF7-1842-44CC-C1749B0D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45288B1-5D63-5E74-EDBA-DC551D675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D9E9587-9466-4BEF-9CA3-59D8082F8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Regional plan for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livskraftige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lokalsamfunn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skal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ta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tak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i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behovet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for å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jobbe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helhetlig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med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samfunnsutviklingen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for at folk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skal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kunne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leve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best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mulige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liv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i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Nordland. For å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få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til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dette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er det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viktig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at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enkeltmennesker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og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lokalsamfunn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får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utnyttet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sin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kompetanse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og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ressurser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.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Samarbeid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for å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skape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det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gode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liv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i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Nordland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vil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skape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tilhørighet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og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trivsel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,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og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bidra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til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bli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-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og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bolyst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. For å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få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til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dette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må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flere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i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lag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bidra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til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å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finne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gode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løsninger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innenfor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tema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som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bolig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,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mangfold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,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inkludering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,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kompetanseutvikling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,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innovativt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og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bærekraftig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næringsliv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,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stedsutvikling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og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livskvalitet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.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Sikkerhet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og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beredskap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henger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tett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sammen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med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og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er et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viktig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bakteppe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for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temaene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 I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planen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. </a:t>
            </a:r>
            <a:b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</a:br>
            <a:br>
              <a:rPr lang="en-US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</a:br>
            <a:r>
              <a:rPr lang="nb-NO" sz="1800" b="0" i="0" u="none" strike="noStrike">
                <a:solidFill>
                  <a:srgbClr val="24232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Tema for planen: 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solidFill>
                  <a:srgbClr val="24232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Attraktive, helsefremmende og inkluderende samfunn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solidFill>
                  <a:srgbClr val="24232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Gode og innovative kunst- og kultur-, service- og tjenestetilbud for alle 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solidFill>
                  <a:srgbClr val="24232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Et innovativt og bærekraftig næringsliv som bidrar til grønn omstilling og skaper attraktive arbeidsplasser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solidFill>
                  <a:srgbClr val="24232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Samfunnsutvikling i samspill med klima, natur- og kulturmiljø 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/>
            <a:r>
              <a:rPr lang="nb-NO" sz="1800" b="0" i="0" u="none" strike="noStrike">
                <a:solidFill>
                  <a:srgbClr val="24232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Samiske språk, kultur og næringer inngår i de ulike temaområdene</a:t>
            </a:r>
            <a:endParaRPr lang="en-US" b="0" i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0258CF0-BAC8-C7C3-B0E5-7862F34B2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01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Regional plan for arealforvaltning tar tak i behovet for en mer helhetlig og forutsigbar forvaltning. Og tar for seg forvaltningen av arealene i fylket vårt. </a:t>
            </a:r>
            <a:endParaRPr lang="nb-NO" dirty="0"/>
          </a:p>
          <a:p>
            <a:r>
              <a:rPr lang="nb-NO" dirty="0">
                <a:ea typeface="Calibri"/>
                <a:cs typeface="Calibri"/>
              </a:rPr>
              <a:t>Målet er å lage en plan som kommer frem til felles løsninger og langsiktige rammer for utviklingen av fylket. </a:t>
            </a:r>
          </a:p>
          <a:p>
            <a:r>
              <a:rPr lang="nb-NO" dirty="0">
                <a:ea typeface="Calibri"/>
                <a:cs typeface="Calibri"/>
              </a:rPr>
              <a:t>Planen vil gjelde for hele fylket, inkludert vassdrag og sjøområder ut til en nautisk mil utenfor grunnlinjen.  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Planprogrammet som har vært på høring foreslår tre innsatsområder: </a:t>
            </a:r>
          </a:p>
          <a:p>
            <a:pPr marL="171450" indent="-171450">
              <a:buFont typeface="Calibri"/>
              <a:buChar char="-"/>
            </a:pPr>
            <a:r>
              <a:rPr lang="nb-NO" dirty="0">
                <a:ea typeface="Calibri"/>
                <a:cs typeface="Calibri"/>
              </a:rPr>
              <a:t>Arealforvaltning i det grønne skiftet </a:t>
            </a:r>
          </a:p>
          <a:p>
            <a:pPr marL="171450" indent="-171450">
              <a:buFont typeface="Calibri"/>
              <a:buChar char="-"/>
            </a:pPr>
            <a:r>
              <a:rPr lang="nb-NO" dirty="0">
                <a:ea typeface="Calibri"/>
                <a:cs typeface="Calibri"/>
              </a:rPr>
              <a:t>Bærekraftig arealforvaltning og attraktive samfunn </a:t>
            </a:r>
          </a:p>
          <a:p>
            <a:pPr marL="171450" indent="-171450">
              <a:buFont typeface="Calibri"/>
              <a:buChar char="-"/>
            </a:pPr>
            <a:r>
              <a:rPr lang="nb-NO" dirty="0">
                <a:ea typeface="Calibri"/>
                <a:cs typeface="Calibri"/>
              </a:rPr>
              <a:t>Arealforvaltning i kystsonen</a:t>
            </a:r>
          </a:p>
          <a:p>
            <a:pPr marL="171450" indent="-171450">
              <a:buFont typeface="Calibri"/>
              <a:buChar char="-"/>
            </a:pPr>
            <a:endParaRPr lang="nb-NO" dirty="0">
              <a:ea typeface="Calibri"/>
              <a:cs typeface="Calibri"/>
            </a:endParaRPr>
          </a:p>
          <a:p>
            <a:r>
              <a:rPr lang="nb-NO" dirty="0"/>
              <a:t>Gjennom høringen av planprogrammet og evaluering av gjeldende arealpolitikk er følgende tema særlig løftet fram som særlig aktuelle for planarbeidet: </a:t>
            </a:r>
            <a:endParaRPr lang="nb-NO" dirty="0">
              <a:ea typeface="Calibri"/>
              <a:cs typeface="Calibri"/>
            </a:endParaRPr>
          </a:p>
          <a:p>
            <a:r>
              <a:rPr lang="nb-NO" dirty="0"/>
              <a:t>reindrift, større industrietableringer, klimatilpasning, fritids- og handelsetableringer, planlegging i kyst- og strandsone, næringsutvikling, energi, landbruk, kulturmiljø, bosetting og vern.</a:t>
            </a:r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32AD-BCE6-A645-B71C-124D2B5C537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167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rgbClr val="008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668053B-0464-87A7-4121-7ECC3E70D0D2}"/>
              </a:ext>
            </a:extLst>
          </p:cNvPr>
          <p:cNvSpPr/>
          <p:nvPr userDrawn="1"/>
        </p:nvSpPr>
        <p:spPr>
          <a:xfrm>
            <a:off x="0" y="6085755"/>
            <a:ext cx="12192000" cy="772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59321" y="1924850"/>
            <a:ext cx="8564816" cy="993441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Blå </a:t>
            </a:r>
            <a:r>
              <a:rPr lang="nb-NO" err="1"/>
              <a:t>forsidemal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2120C1-0669-7D03-09FC-23B9F2E50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59321" y="5092740"/>
            <a:ext cx="4871037" cy="4414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E6F2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>
                <a:solidFill>
                  <a:srgbClr val="EAEBEC"/>
                </a:solidFill>
                <a:effectLst/>
                <a:latin typeface="Arial" panose="020B0604020202020204" pitchFamily="34" charset="0"/>
              </a:rPr>
              <a:t>Undertittel /avdeling / avsender</a:t>
            </a:r>
          </a:p>
        </p:txBody>
      </p:sp>
      <p:pic>
        <p:nvPicPr>
          <p:cNvPr id="5" name="Bilde 4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32A2245D-2837-309D-E589-FBFACF74C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2" y="6270105"/>
            <a:ext cx="1166036" cy="394349"/>
          </a:xfrm>
          <a:prstGeom prst="rect">
            <a:avLst/>
          </a:prstGeom>
        </p:spPr>
      </p:pic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055648C-0B28-E4F1-945B-F97A34209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0246"/>
            <a:ext cx="1166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nfk.no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75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1D69FB-E294-B95C-55BC-677E2DC3912F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437983B-5EE8-699F-CBBD-8A3FAEFCC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F4A542A-A0B6-FBF6-AE9D-A4632A62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6D6BF4-4A00-32B7-9A37-3099FA854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0ABDFE-37D5-D2AD-C7D5-F5BD4AD1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075192-D616-8522-B6A6-FCE88EA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EA02B3-FC0F-734C-9276-35B9D1E00BD5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972782-E1CD-18FD-4343-D7AD8D1B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576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A86427-D5B8-75FA-3BD4-DB539358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90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1D69FB-E294-B95C-55BC-677E2DC3912F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437983B-5EE8-699F-CBBD-8A3FAEFCC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F4A542A-A0B6-FBF6-AE9D-A4632A62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6D6BF4-4A00-32B7-9A37-3099FA854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0ABDFE-37D5-D2AD-C7D5-F5BD4AD1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075192-D616-8522-B6A6-FCE88EA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EA02B3-FC0F-734C-9276-35B9D1E00BD5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972782-E1CD-18FD-4343-D7AD8D1B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576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A86427-D5B8-75FA-3BD4-DB539358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56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menligning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8A60F3A0-264F-B49B-5F7A-CF648F3FBA0A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778F7CD6-F626-655F-650F-D324A917C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2FD19BA-F64D-37E5-B511-3225E483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2054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3A118F9-C594-F0A5-9E56-7265A8FDAC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85671"/>
            <a:ext cx="10512424" cy="3912095"/>
          </a:xfrm>
        </p:spPr>
        <p:txBody>
          <a:bodyPr numCol="2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malen.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44448C-2551-06B2-DCCD-EFB01E4F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3A3335-17F9-0245-A31E-B8E750DC0035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5DC988B-04B2-AD07-E83F-D481C2B3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5BE5181-73D6-BE49-5B33-04AB89BC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80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08F7E73-B7D3-FE3A-6EF4-5EB0D0E61045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0CFC720-209D-ABBD-4060-EFE810654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651BD3C-A15E-031F-8C49-D707AF24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BA2F92D-6549-502E-12B3-0AF50FE1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3DCEAF-0B84-0D48-8E0B-0DF0A719AD5F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37F6272-93A4-07C3-4A2E-CCBCAC72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8DA8"/>
                </a:highlight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1400AD5-941C-50B0-2F03-DF3D901E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15D93CCE-F221-0C81-0C1E-B958EB8C8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19822"/>
            <a:ext cx="10515600" cy="2029663"/>
          </a:xfrm>
        </p:spPr>
        <p:txBody>
          <a:bodyPr numCol="2">
            <a:normAutofit/>
          </a:bodyPr>
          <a:lstStyle>
            <a:lvl1pPr marL="0" indent="0" algn="l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1285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B49BC06-8D97-1400-39BA-BE735D59C3AC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22214B8-DB9D-F23F-BD2E-B561D5405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714B819-F759-E33B-39B5-1C8E7A44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7F9983-1FAA-AC4E-B43E-F228496F6C9B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7E0EDE-E052-1AA5-CCBF-7073D08A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3C78E9-E540-EEBC-23C3-4490613C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58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 userDrawn="1"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318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 userDrawn="1"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2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 userDrawn="1"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388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CAAF94DE-9942-F87C-2ED9-722EC3DAF63E}"/>
              </a:ext>
            </a:extLst>
          </p:cNvPr>
          <p:cNvCxnSpPr/>
          <p:nvPr userDrawn="1"/>
        </p:nvCxnSpPr>
        <p:spPr>
          <a:xfrm>
            <a:off x="830516" y="2029127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15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solidFill>
          <a:srgbClr val="EA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CAAF94DE-9942-F87C-2ED9-722EC3DAF63E}"/>
              </a:ext>
            </a:extLst>
          </p:cNvPr>
          <p:cNvCxnSpPr/>
          <p:nvPr userDrawn="1"/>
        </p:nvCxnSpPr>
        <p:spPr>
          <a:xfrm>
            <a:off x="830516" y="2029127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1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solidFill>
          <a:srgbClr val="008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FD14422-8A90-4021-983D-2D9F4493A20A}"/>
              </a:ext>
            </a:extLst>
          </p:cNvPr>
          <p:cNvSpPr/>
          <p:nvPr userDrawn="1"/>
        </p:nvSpPr>
        <p:spPr>
          <a:xfrm>
            <a:off x="0" y="4829415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2CC58D2-B561-4B99-E3D8-56C6F0FB7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7767" y="6255891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40" y="1709738"/>
            <a:ext cx="894461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F6FBE7A-014C-9481-8856-87BF26681DAF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EB918144-410F-1842-1617-3E00D833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7106" y="4574095"/>
            <a:ext cx="8940343" cy="1480921"/>
          </a:xfrm>
        </p:spPr>
        <p:txBody>
          <a:bodyPr numCol="2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4945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C6B4-7451-CF41-9F4B-8DBFDE0CA759}" type="datetime1">
              <a:rPr lang="nb-NO" smtClean="0"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F6FBE7A-014C-9481-8856-87BF26681DAF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EB918144-410F-1842-1617-3E00D833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866" y="4574095"/>
            <a:ext cx="10510584" cy="1480921"/>
          </a:xfrm>
        </p:spPr>
        <p:txBody>
          <a:bodyPr numCol="2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533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F25ED9-FD7B-1DF2-7F5F-EC9A4652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5FB450-A6CB-F695-303B-C76E1DD12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161C995-761D-59E5-F33F-39D79B17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CADF4E-2390-3A7F-0E3F-3409D976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4490-A9B5-5D4A-AC89-512780E38877}" type="datetime1">
              <a:rPr lang="nb-NO" smtClean="0"/>
              <a:t>30.06.2025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BFED362-5364-FBB6-6273-D762DD91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F738BB-ED10-98ED-F96D-6A2E849C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7FC6125-F720-2914-BBFC-43C4B2D9C728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51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0F053-F176-ABED-614A-9B95D0E8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CAB101B-2082-C0E0-3A11-A9AF92426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9CD049-9523-4B9D-0F80-2D0801E6D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1B0A03-2491-86AA-EB27-6C05A81C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557C-7A49-474D-A904-EF7E30A5BF3B}" type="datetime1">
              <a:rPr lang="nb-NO" smtClean="0"/>
              <a:t>30.06.2025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1DA971-DC49-CB4D-0B5F-A9E87362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B8984D-56FD-9FF0-28F9-084E8776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618CF206-EA07-9934-2C0A-8FA8819DB02B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3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001F12E-D54F-7F04-8E3A-9CACB53282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329" cy="482941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668053B-0464-87A7-4121-7ECC3E70D0D2}"/>
              </a:ext>
            </a:extLst>
          </p:cNvPr>
          <p:cNvSpPr/>
          <p:nvPr userDrawn="1"/>
        </p:nvSpPr>
        <p:spPr>
          <a:xfrm>
            <a:off x="0" y="4829415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13939"/>
            <a:ext cx="10577072" cy="99344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2120C1-0669-7D03-09FC-23B9F2E50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999456"/>
            <a:ext cx="5257800" cy="4414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E6F2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>
                <a:solidFill>
                  <a:srgbClr val="EAEBEC"/>
                </a:solidFill>
                <a:effectLst/>
                <a:latin typeface="Arial" panose="020B0604020202020204" pitchFamily="34" charset="0"/>
              </a:rPr>
              <a:t>Foredragsholder, dato og sted</a:t>
            </a:r>
          </a:p>
          <a:p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BA6A0F10-3EC4-003A-C8D5-4257BD26B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9239" y="6100992"/>
            <a:ext cx="1166033" cy="3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5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261B7406-F5E3-ABDA-658E-E388FC066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5913290"/>
            <a:ext cx="4923236" cy="5933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001F12E-D54F-7F04-8E3A-9CACB53282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329" cy="482941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13939"/>
            <a:ext cx="9829800" cy="99344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0565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6CFA661-B28F-7E58-50E9-2A88C18388A6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B3FB13-CE66-824D-A28A-9D2421C96775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DC34A19-80D5-3BAE-3AAF-27FB339F7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1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6CFA661-B28F-7E58-50E9-2A88C18388A6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B3FB13-CE66-824D-A28A-9D2421C96775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DC34A19-80D5-3BAE-3AAF-27FB339F7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A899A87-89EF-9F4A-1114-4865C081CAD2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3107AE10-DD51-665C-F3EF-104B6CD60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2129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for å legge til et bilde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3128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0" y="7684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9D5C1AB-91C3-3EB8-1552-E046C207DFFE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607332C-A97E-5D91-6ABB-3CC0F57D3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614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870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892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A899A87-89EF-9F4A-1114-4865C081CAD2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3107AE10-DD51-665C-F3EF-104B6CD60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2129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for å legge til et bilde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2225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F10D849-DED6-4F08-1DB5-A997A642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4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6F62C5-1657-529E-D001-C98C648B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7026"/>
            <a:ext cx="10515600" cy="414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FC57FC-4449-D0AE-5784-E3F1E4EEC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3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758CB1-6E61-FA4D-AD3C-742C0ABCA0DB}" type="datetime1">
              <a:rPr lang="nb-NO" smtClean="0"/>
              <a:pPr/>
              <a:t>30.06.2025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F76017-DA6E-1701-1F5B-C66F30AF7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E5C754-44A5-4004-CFA2-638030B9E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2840" y="6370961"/>
            <a:ext cx="1407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8FDEA69A-88E7-1090-BA3B-C33890F706D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187764" y="6278238"/>
            <a:ext cx="1166036" cy="3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5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2" r:id="rId3"/>
    <p:sldLayoutId id="2147483649" r:id="rId4"/>
    <p:sldLayoutId id="2147483674" r:id="rId5"/>
    <p:sldLayoutId id="2147483650" r:id="rId6"/>
    <p:sldLayoutId id="2147483660" r:id="rId7"/>
    <p:sldLayoutId id="2147483670" r:id="rId8"/>
    <p:sldLayoutId id="2147483671" r:id="rId9"/>
    <p:sldLayoutId id="2147483676" r:id="rId10"/>
    <p:sldLayoutId id="2147483652" r:id="rId11"/>
    <p:sldLayoutId id="2147483669" r:id="rId12"/>
    <p:sldLayoutId id="2147483654" r:id="rId13"/>
    <p:sldLayoutId id="2147483655" r:id="rId14"/>
    <p:sldLayoutId id="2147483662" r:id="rId15"/>
    <p:sldLayoutId id="2147483665" r:id="rId16"/>
    <p:sldLayoutId id="2147483663" r:id="rId17"/>
    <p:sldLayoutId id="2147483673" r:id="rId18"/>
    <p:sldLayoutId id="2147483664" r:id="rId19"/>
    <p:sldLayoutId id="2147483651" r:id="rId20"/>
    <p:sldLayoutId id="2147483656" r:id="rId21"/>
    <p:sldLayoutId id="2147483657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423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CCDC6-5E2B-CD40-2BC6-958469F1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709738"/>
            <a:ext cx="10990262" cy="2852737"/>
          </a:xfrm>
        </p:spPr>
        <p:txBody>
          <a:bodyPr anchor="ctr">
            <a:normAutofit/>
          </a:bodyPr>
          <a:lstStyle/>
          <a:p>
            <a:r>
              <a:rPr lang="nb-NO" sz="5600" dirty="0"/>
              <a:t>Regionalt kompetanseforum 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A37B617-897E-BA5A-D1B4-062B2809D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6" y="4574095"/>
            <a:ext cx="10633074" cy="1480921"/>
          </a:xfrm>
        </p:spPr>
        <p:txBody>
          <a:bodyPr>
            <a:normAutofit/>
          </a:bodyPr>
          <a:lstStyle/>
          <a:p>
            <a:r>
              <a:rPr lang="nb-NO" dirty="0"/>
              <a:t>20. mai 2025</a:t>
            </a:r>
          </a:p>
          <a:p>
            <a:r>
              <a:rPr lang="nb-NO" dirty="0"/>
              <a:t>Thina Mohus og Heidi Torbergsen</a:t>
            </a:r>
          </a:p>
        </p:txBody>
      </p:sp>
    </p:spTree>
    <p:extLst>
      <p:ext uri="{BB962C8B-B14F-4D97-AF65-F5344CB8AC3E}">
        <p14:creationId xmlns:p14="http://schemas.microsoft.com/office/powerpoint/2010/main" val="288087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11EDE-1639-EF00-4E5A-8892CD13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40" y="1709738"/>
            <a:ext cx="8944610" cy="2852737"/>
          </a:xfrm>
        </p:spPr>
        <p:txBody>
          <a:bodyPr anchor="ctr">
            <a:normAutofit/>
          </a:bodyPr>
          <a:lstStyle/>
          <a:p>
            <a:r>
              <a:rPr lang="nb-NO" dirty="0"/>
              <a:t>Noen utvalgte tall fra Nordland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F5258D-5BE2-8F24-6344-3E2803098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7106" y="4574095"/>
            <a:ext cx="8940343" cy="1480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	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75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6F22DB-8D0E-A5AC-E752-68E297D8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Befolkningsutvikling Nordland - alder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FFD83B0B-4B27-112A-D94F-4C605C9946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12963"/>
          <a:ext cx="10515600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721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92C0DD-00B5-2B72-DB4E-520F6089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4697"/>
          </a:xfrm>
        </p:spPr>
        <p:txBody>
          <a:bodyPr anchor="ctr">
            <a:normAutofit/>
          </a:bodyPr>
          <a:lstStyle/>
          <a:p>
            <a:r>
              <a:rPr lang="nb-NO" sz="3600" b="1" dirty="0"/>
              <a:t>Kilder til befolkningsutvikling 2024-2050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A5BEE93-78C1-42EF-F782-F488FB7C1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5181600" cy="3870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/>
              <a:t>Nordland består av kommuner i fra sentralitetsklasse tre og oppover. Kun Bodø, Narvik, Rana og Sortland er i sentralitetsklasse 3. </a:t>
            </a:r>
          </a:p>
          <a:p>
            <a:pPr marL="0" indent="0">
              <a:buNone/>
            </a:pPr>
            <a:r>
              <a:rPr lang="nb-NO" sz="2400"/>
              <a:t>Dersom dette viser seg å være en riktig analyse av befolkningsutviklingen i Nordland, vil de fleste kommunene i Nordland være helt avhengig av innvandring fremover. </a:t>
            </a: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4" name="Plassholder for innhold 4" descr="Et bilde som inneholder diagram, skjermbilde, Plottdiagram, line&#10;&#10;KI-generert innhold kan være feil.">
            <a:extLst>
              <a:ext uri="{FF2B5EF4-FFF2-40B4-BE49-F238E27FC236}">
                <a16:creationId xmlns:a16="http://schemas.microsoft.com/office/drawing/2014/main" id="{10403351-01DE-37E9-39C5-7C54015C1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15427"/>
            <a:ext cx="5792002" cy="3792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4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C9A3D9-6687-CD69-89C9-B0E1F201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365125"/>
            <a:ext cx="11450782" cy="1661901"/>
          </a:xfrm>
        </p:spPr>
        <p:txBody>
          <a:bodyPr>
            <a:normAutofit fontScale="90000"/>
          </a:bodyPr>
          <a:lstStyle/>
          <a:p>
            <a:r>
              <a:rPr lang="nb-NO" sz="3600" b="1"/>
              <a:t>Utenfor arbeid, utdanning og arbeidsmarkedstiltak - 2023 </a:t>
            </a:r>
            <a:br>
              <a:rPr lang="nb-NO" b="1"/>
            </a:br>
            <a:endParaRPr lang="nb-NO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070CC4B1-AB3C-8A04-A00E-6F5B4DFEF1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12963"/>
          <a:ext cx="10515600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075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C9DCB3-50B9-E634-A013-EDF1FB87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 anchor="ctr">
            <a:normAutofit/>
          </a:bodyPr>
          <a:lstStyle/>
          <a:p>
            <a:pPr algn="ctr"/>
            <a:r>
              <a:rPr lang="nb-NO" sz="2800" b="1" dirty="0"/>
              <a:t>Andel utenfor arbeid og utdanning, ekskludert personer som er uføre, i aldersgruppen 20 til 66 år. </a:t>
            </a:r>
          </a:p>
        </p:txBody>
      </p:sp>
      <p:pic>
        <p:nvPicPr>
          <p:cNvPr id="5" name="Plassholder for innhold 4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5ED9AAE7-174E-A7A8-392A-7F5E9F307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34" y="2113280"/>
            <a:ext cx="6250132" cy="3843831"/>
          </a:xfrm>
          <a:noFill/>
        </p:spPr>
      </p:pic>
    </p:spTree>
    <p:extLst>
      <p:ext uri="{BB962C8B-B14F-4D97-AF65-F5344CB8AC3E}">
        <p14:creationId xmlns:p14="http://schemas.microsoft.com/office/powerpoint/2010/main" val="401921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ADFF54-DC53-8001-39A3-3D1B2A31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4878" cy="166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/>
              <a:t>Andel av </a:t>
            </a:r>
            <a:r>
              <a:rPr lang="en-US" sz="3600" b="1" kern="1200" dirty="0" err="1"/>
              <a:t>befolkningen</a:t>
            </a:r>
            <a:r>
              <a:rPr lang="en-US" sz="3600" b="1" kern="1200" dirty="0"/>
              <a:t> med </a:t>
            </a:r>
            <a:r>
              <a:rPr lang="en-US" sz="3600" b="1" kern="1200" dirty="0" err="1"/>
              <a:t>ulike</a:t>
            </a:r>
            <a:r>
              <a:rPr lang="en-US" sz="3600" b="1" kern="1200" dirty="0"/>
              <a:t> </a:t>
            </a:r>
            <a:r>
              <a:rPr lang="en-US" sz="3600" b="1" kern="1200" dirty="0" err="1"/>
              <a:t>utdanningsnivå</a:t>
            </a:r>
            <a:endParaRPr lang="en-US" sz="3600" b="1" kern="1200" dirty="0"/>
          </a:p>
        </p:txBody>
      </p:sp>
      <p:pic>
        <p:nvPicPr>
          <p:cNvPr id="5" name="Plassholder for innhold 4" descr="Et bilde som inneholder skjermbilde, tekst, Rektangel, Parallell&#10;&#10;KI-generert innhold kan være feil.">
            <a:extLst>
              <a:ext uri="{FF2B5EF4-FFF2-40B4-BE49-F238E27FC236}">
                <a16:creationId xmlns:a16="http://schemas.microsoft.com/office/drawing/2014/main" id="{7E8BA362-9D80-13D3-78DB-22AF0A8A0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8973" y="2113280"/>
            <a:ext cx="7574054" cy="3843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26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62A85C7-81E1-2A7E-FF5E-46B7AE48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 anchor="ctr">
            <a:normAutofit/>
          </a:bodyPr>
          <a:lstStyle/>
          <a:p>
            <a:r>
              <a:rPr lang="en-US" dirty="0" err="1"/>
              <a:t>Oppsummering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A20935-72C0-5544-D526-7EB0E4CE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Nordland har en befolkning med lavt utdanningsnivå, faktisk den høyeste andelen med grunnskole som høyeste utdanningsnivå i landet.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Nordland har også få sysselsatte i formell eller uformell utdanning, også her den laveste andelen i landet.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I underkant av 12 prosent av befolkninga i aldersgruppen 20 til 66 år er i utenforskap. Av disse vet vi at innvandrere og mennesker med lavt utdanningsnivå er høyt representert.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Innvandrere gjennomfører videregående opplæring i mindre grad en majoritetsbefolkninga, og for barn av foreldre med lavt utdanningsnivå fullfører kun 43 prosent til normert tid. </a:t>
            </a:r>
          </a:p>
        </p:txBody>
      </p:sp>
    </p:spTree>
    <p:extLst>
      <p:ext uri="{BB962C8B-B14F-4D97-AF65-F5344CB8AC3E}">
        <p14:creationId xmlns:p14="http://schemas.microsoft.com/office/powerpoint/2010/main" val="215792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BD026-B92F-F7FE-451C-CB94F95B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Diskusjon i 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CFDC8F-54EB-0B6A-38A0-32C277758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13808"/>
            <a:ext cx="10512424" cy="3665205"/>
          </a:xfrm>
        </p:spPr>
        <p:txBody>
          <a:bodyPr numCol="1" anchor="t"/>
          <a:lstStyle/>
          <a:p>
            <a:r>
              <a:rPr lang="nb-NO" dirty="0"/>
              <a:t>Gi innspill på hva dere ser som mulighetene og hovedutfordringene i deres region, som bør gjenspeiles i Temaplan for kompetanse og inkludering og Regional plan for livskraftige lokalsamfunn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7364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91BEC9-7213-B2EA-3851-E814A530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/>
              <a:t>Temaplan for kompetanse og inkludering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E25575-0E07-E141-EDBE-F7D71C929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1507"/>
            <a:ext cx="5181600" cy="3636259"/>
          </a:xfrm>
        </p:spPr>
        <p:txBody>
          <a:bodyPr>
            <a:normAutofit/>
          </a:bodyPr>
          <a:lstStyle/>
          <a:p>
            <a:r>
              <a:rPr lang="nb-NO" sz="2400"/>
              <a:t>Skal erstatte to planer, </a:t>
            </a:r>
            <a:r>
              <a:rPr lang="nb-NO" sz="2400" i="1"/>
              <a:t>Nordlandsmodellen</a:t>
            </a:r>
            <a:r>
              <a:rPr lang="nb-NO" sz="2400"/>
              <a:t> og </a:t>
            </a:r>
            <a:r>
              <a:rPr lang="nb-NO" sz="2400" i="1"/>
              <a:t>Kompetansestrategi for Nordland</a:t>
            </a:r>
          </a:p>
          <a:p>
            <a:r>
              <a:rPr lang="nb-NO" sz="2400"/>
              <a:t>Skal gjelde for hele virksomheten, også de vgs. </a:t>
            </a:r>
          </a:p>
          <a:p>
            <a:r>
              <a:rPr lang="nb-NO" sz="2400"/>
              <a:t>I gang med innspillsrunder </a:t>
            </a:r>
          </a:p>
          <a:p>
            <a:r>
              <a:rPr lang="nb-NO" sz="2400"/>
              <a:t>Tett samarbeid med regional plan – deltar i arbeidsgrupper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913388-1E51-D3BF-A8E3-4957D7CCC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61507"/>
            <a:ext cx="5181600" cy="3636259"/>
          </a:xfrm>
        </p:spPr>
        <p:txBody>
          <a:bodyPr>
            <a:normAutofit/>
          </a:bodyPr>
          <a:lstStyle/>
          <a:p>
            <a:r>
              <a:rPr lang="nb-NO" sz="2400"/>
              <a:t>Arbeidsgruppe og styringsgruppe</a:t>
            </a:r>
          </a:p>
          <a:p>
            <a:r>
              <a:rPr lang="nb-NO" sz="2400"/>
              <a:t>Kompetanseforum Nordland og regionale fora er innspills- og referansegrupper</a:t>
            </a:r>
          </a:p>
          <a:p>
            <a:r>
              <a:rPr lang="nb-NO" sz="2400"/>
              <a:t>Saken skal vedtas i fylkestinget i desember 2025</a:t>
            </a:r>
          </a:p>
        </p:txBody>
      </p:sp>
    </p:spTree>
    <p:extLst>
      <p:ext uri="{BB962C8B-B14F-4D97-AF65-F5344CB8AC3E}">
        <p14:creationId xmlns:p14="http://schemas.microsoft.com/office/powerpoint/2010/main" val="22624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B20B00-C0A9-95E4-35D4-C856ADA5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4697"/>
          </a:xfrm>
        </p:spPr>
        <p:txBody>
          <a:bodyPr anchor="ctr">
            <a:normAutofit/>
          </a:bodyPr>
          <a:lstStyle/>
          <a:p>
            <a:r>
              <a:rPr lang="nb-NO" sz="4800" dirty="0"/>
              <a:t>Felles retning for Temaplan for kompetanse og inkludering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06E2B2-0767-75D2-80CE-8D2B8A710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5181600" cy="3870259"/>
          </a:xfrm>
        </p:spPr>
        <p:txBody>
          <a:bodyPr numCol="1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/>
              <a:t>Fokus på samfunnsutvikling og Nordlands befolkning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/>
              <a:t>Se alt vi gjør i sammenheng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/>
              <a:t>Samarbeid på tvers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/>
              <a:t>Se fremover </a:t>
            </a:r>
          </a:p>
        </p:txBody>
      </p:sp>
      <p:pic>
        <p:nvPicPr>
          <p:cNvPr id="1032" name="Picture 8" descr="Et steg i riktig retning – takket være deg">
            <a:extLst>
              <a:ext uri="{FF2B5EF4-FFF2-40B4-BE49-F238E27FC236}">
                <a16:creationId xmlns:a16="http://schemas.microsoft.com/office/drawing/2014/main" id="{BC5C2B83-2D62-97EC-5F05-D0E3C432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r="19708"/>
          <a:stretch/>
        </p:blipFill>
        <p:spPr bwMode="auto">
          <a:xfrm>
            <a:off x="6172200" y="2027507"/>
            <a:ext cx="5181600" cy="38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7A3CDC-1F17-CB67-1C07-D7A178A8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4697"/>
          </a:xfrm>
        </p:spPr>
        <p:txBody>
          <a:bodyPr anchor="ctr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E385EB-25ED-CB20-48F1-63DA146B5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27507"/>
            <a:ext cx="7201396" cy="3870259"/>
          </a:xfrm>
        </p:spPr>
        <p:txBody>
          <a:bodyPr>
            <a:normAutofit/>
          </a:bodyPr>
          <a:lstStyle/>
          <a:p>
            <a:r>
              <a:rPr lang="nb-NO" dirty="0"/>
              <a:t>Planverket og regional planstrategi </a:t>
            </a:r>
          </a:p>
          <a:p>
            <a:r>
              <a:rPr lang="nb-NO" dirty="0"/>
              <a:t>Noen utvalgte tall </a:t>
            </a:r>
          </a:p>
          <a:p>
            <a:r>
              <a:rPr lang="nb-NO" dirty="0"/>
              <a:t>Innspill på muligheter og utfordringer på Helgeland</a:t>
            </a:r>
          </a:p>
          <a:p>
            <a:r>
              <a:rPr lang="nb-NO" dirty="0"/>
              <a:t>Temaplan for kompetanse og inkludering </a:t>
            </a:r>
          </a:p>
          <a:p>
            <a:r>
              <a:rPr lang="nb-NO" dirty="0"/>
              <a:t>Innspill på delmål og tiltak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FF85D09-6F06-B2A8-458B-9E0AC7C5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52" y="2027507"/>
            <a:ext cx="3005447" cy="387025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867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 descr="Et bilde som inneholder diagram, tekst, plan, Rektangel&#10;&#10;KI-generert innhold kan være feil.">
            <a:extLst>
              <a:ext uri="{FF2B5EF4-FFF2-40B4-BE49-F238E27FC236}">
                <a16:creationId xmlns:a16="http://schemas.microsoft.com/office/drawing/2014/main" id="{0076AC44-0E29-F0BA-4043-C2BECB6D43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/>
        </p:blipFill>
        <p:spPr>
          <a:xfrm>
            <a:off x="120650" y="480250"/>
            <a:ext cx="11950700" cy="5318062"/>
          </a:xfrm>
          <a:noFill/>
          <a:ln w="22225">
            <a:solidFill>
              <a:schemeClr val="tx1"/>
            </a:solidFill>
          </a:ln>
        </p:spPr>
      </p:pic>
      <p:pic>
        <p:nvPicPr>
          <p:cNvPr id="4" name="Plassholder for innhold 4" descr="Et bilde som inneholder tekst, skjermbilde, Font, line&#10;&#10;KI-generert innhold kan være feil.">
            <a:extLst>
              <a:ext uri="{FF2B5EF4-FFF2-40B4-BE49-F238E27FC236}">
                <a16:creationId xmlns:a16="http://schemas.microsoft.com/office/drawing/2014/main" id="{F207F71D-B248-A9A1-2FA2-DD08919B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080626" y="620608"/>
            <a:ext cx="2783452" cy="1461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3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DBACEE-D794-3C8B-459D-A1A61E23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Hovedmål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EC3213-2E55-6FBB-8F59-658B78365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754762"/>
            <a:ext cx="10512424" cy="3912095"/>
          </a:xfrm>
        </p:spPr>
        <p:txBody>
          <a:bodyPr numCol="1" anchor="t"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>
                <a:ea typeface="Times New Roman" panose="02020603050405020304" pitchFamily="18" charset="0"/>
                <a:cs typeface="Times New Roman" panose="02020603050405020304" pitchFamily="18" charset="0"/>
              </a:rPr>
              <a:t>Innbyggerne i Nordland har tilgang til god og tilpasset opplæring, som styrker deres mulighet for inkludering i samfunns- og arbeidsliv </a:t>
            </a:r>
            <a:endParaRPr lang="nb-NO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høyere utdanningsnivå i befolkningen og satsning på livslang læring, styrker omstillingsevnen i arbeidslivet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Tverrsektorielt samarbeid styrker tilgangen til relevant og kvalifisert arbeidskraft </a:t>
            </a:r>
          </a:p>
          <a:p>
            <a:pPr>
              <a:lnSpc>
                <a:spcPct val="220000"/>
              </a:lnSpc>
            </a:pPr>
            <a:endParaRPr lang="nb-NO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20000"/>
              </a:lnSpc>
              <a:buFont typeface="+mj-lt"/>
              <a:buAutoNum type="arabicPeriod"/>
            </a:pPr>
            <a:endParaRPr lang="nb-NO" sz="24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109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2DD90C-3CCF-5B9B-458C-7EC20A27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Innspill til aktuelle delmål og tiltak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1B13EA-1477-9EF8-DCDB-4A50402595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numCol="1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Se på hvert enkelt hovedmål og kom med innspill til delmål og tiltak</a:t>
            </a:r>
          </a:p>
          <a:p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Hvordan kan vi få til best mulig samarbeide for å nå målene?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Diskusjon i grupper, tilbakemeldinger i skjema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6671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9FAD953B-6ADB-325C-0918-AC868DE2A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85103"/>
              </p:ext>
            </p:extLst>
          </p:nvPr>
        </p:nvGraphicFramePr>
        <p:xfrm>
          <a:off x="1104707" y="365125"/>
          <a:ext cx="8889039" cy="5421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5431">
                  <a:extLst>
                    <a:ext uri="{9D8B030D-6E8A-4147-A177-3AD203B41FA5}">
                      <a16:colId xmlns:a16="http://schemas.microsoft.com/office/drawing/2014/main" val="269733902"/>
                    </a:ext>
                  </a:extLst>
                </a:gridCol>
                <a:gridCol w="3414554">
                  <a:extLst>
                    <a:ext uri="{9D8B030D-6E8A-4147-A177-3AD203B41FA5}">
                      <a16:colId xmlns:a16="http://schemas.microsoft.com/office/drawing/2014/main" val="3373097555"/>
                    </a:ext>
                  </a:extLst>
                </a:gridCol>
                <a:gridCol w="3519054">
                  <a:extLst>
                    <a:ext uri="{9D8B030D-6E8A-4147-A177-3AD203B41FA5}">
                      <a16:colId xmlns:a16="http://schemas.microsoft.com/office/drawing/2014/main" val="626983118"/>
                    </a:ext>
                  </a:extLst>
                </a:gridCol>
              </a:tblGrid>
              <a:tr h="329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HOVEDMÅL 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>
                    <a:solidFill>
                      <a:srgbClr val="008D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FORKLARING 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>
                    <a:solidFill>
                      <a:srgbClr val="008D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SPØRSMÅL 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>
                    <a:solidFill>
                      <a:srgbClr val="008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814522"/>
                  </a:ext>
                </a:extLst>
              </a:tr>
              <a:tr h="8926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nb-N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Innbyggerne i Nordland har tilgang til god og tilpasset opplæring, som styrker deres mulighet for samfunn- og arbeidsliv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>
                    <a:solidFill>
                      <a:srgbClr val="008D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Inkludering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Integrering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Utenforskap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Hvordan vi sikrer at opplæringen som gis, styrker den enkeltes mulighet til deltagelse i samfunn- og arbeidsliv.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I vår region;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100">
                          <a:effectLst/>
                        </a:rPr>
                        <a:t>Hva lykkes vi med?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100">
                          <a:effectLst/>
                        </a:rPr>
                        <a:t>Hvilke utfordringen ser vi?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 u="sng">
                          <a:effectLst/>
                        </a:rPr>
                        <a:t>Delmål  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Hvilke mål bør vi ha fremover for dette hovedmål?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Kom med forslag til delmål. 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/>
                </a:tc>
                <a:extLst>
                  <a:ext uri="{0D108BD9-81ED-4DB2-BD59-A6C34878D82A}">
                    <a16:rowId xmlns:a16="http://schemas.microsoft.com/office/drawing/2014/main" val="4197044118"/>
                  </a:ext>
                </a:extLst>
              </a:tr>
              <a:tr h="22250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nb-N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Et høyere utdanningsnivå i befolkningen og satsning på livslang læring, styrker omstillingsevnen i arbeidslivet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>
                    <a:solidFill>
                      <a:srgbClr val="008D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Hva vi gjør for å møte arbeidslivets behov for kompetent arbeidskraft.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Hvordan vi bidrar til å styrke omstillingsbehovet i næringslivet i Nordland.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For å øke utdanningsnivået, er det viktig å legge til rette for at flere kan bygge på den kompetansen de har.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Hvilke behov er det for etter- og videreutdanning i henhold til næringslivets behov i deres region?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Fremtidens kompetansebehov? 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 u="sng">
                          <a:effectLst/>
                        </a:rPr>
                        <a:t>Delmål  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Hvilke mål bør vi ha fremover for dette hovedmål?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Kom med forslag til delmål.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/>
                </a:tc>
                <a:extLst>
                  <a:ext uri="{0D108BD9-81ED-4DB2-BD59-A6C34878D82A}">
                    <a16:rowId xmlns:a16="http://schemas.microsoft.com/office/drawing/2014/main" val="4117835086"/>
                  </a:ext>
                </a:extLst>
              </a:tr>
              <a:tr h="14801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nb-N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Tverrsektorielt samarbeid styrker tilgangen til relevant og kvalifisert arbeidskraft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>
                    <a:solidFill>
                      <a:srgbClr val="008D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En helhetlig tilnærming er nødvendig for å heve kompetansenivået i befolkningen.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Hvilke samarbeidsaktører må vi samarbeide med, for å få dette til? 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Hvordan fungerer samarbeidet i våre region?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100">
                          <a:effectLst/>
                        </a:rPr>
                        <a:t>Hva lykkes vi med?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100">
                          <a:effectLst/>
                        </a:rPr>
                        <a:t>Hvilke utfordringen ser vi?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 u="sng">
                          <a:effectLst/>
                        </a:rPr>
                        <a:t>Delmål  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Hvilke mål bør vi ha fremover for dette hovedmål?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Kom med forslag til delmål.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1" marR="41041" marT="0" marB="0"/>
                </a:tc>
                <a:extLst>
                  <a:ext uri="{0D108BD9-81ED-4DB2-BD59-A6C34878D82A}">
                    <a16:rowId xmlns:a16="http://schemas.microsoft.com/office/drawing/2014/main" val="4002737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243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216E28-B510-770D-0E4C-987EBB4B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490"/>
            <a:ext cx="10515600" cy="1183017"/>
          </a:xfrm>
        </p:spPr>
        <p:txBody>
          <a:bodyPr anchor="ctr">
            <a:normAutofit fontScale="90000"/>
          </a:bodyPr>
          <a:lstStyle/>
          <a:p>
            <a:r>
              <a:rPr lang="nb-NO"/>
              <a:t>Oppsummering </a:t>
            </a:r>
            <a:br>
              <a:rPr lang="nb-NO"/>
            </a:br>
            <a:r>
              <a:rPr lang="nb-NO"/>
              <a:t>- </a:t>
            </a:r>
            <a:r>
              <a:rPr lang="nb-NO" sz="3600" b="1">
                <a:ea typeface="Calibri" panose="020F0502020204030204" pitchFamily="34" charset="0"/>
                <a:cs typeface="Times New Roman" panose="02020603050405020304" pitchFamily="18" charset="0"/>
              </a:rPr>
              <a:t>FELLES RETNING </a:t>
            </a:r>
            <a:br>
              <a:rPr lang="nb-NO" b="1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B3E2C4-1BA9-CDCC-EFB7-0A738649F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10114052" cy="3870259"/>
          </a:xfrm>
        </p:spPr>
        <p:txBody>
          <a:bodyPr>
            <a:normAutofit/>
          </a:bodyPr>
          <a:lstStyle/>
          <a:p>
            <a:endParaRPr lang="nb-NO" sz="2600"/>
          </a:p>
        </p:txBody>
      </p:sp>
    </p:spTree>
    <p:extLst>
      <p:ext uri="{BB962C8B-B14F-4D97-AF65-F5344CB8AC3E}">
        <p14:creationId xmlns:p14="http://schemas.microsoft.com/office/powerpoint/2010/main" val="285060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FD46B1-531B-60FD-4AC9-25FD20FA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 anchor="ctr">
            <a:normAutofit/>
          </a:bodyPr>
          <a:lstStyle/>
          <a:p>
            <a:r>
              <a:rPr lang="nb-NO"/>
              <a:t>Plansystemet i Nordland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EAD8080A-5D33-D0BD-D9C3-E53A12E5E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029393"/>
              </p:ext>
            </p:extLst>
          </p:nvPr>
        </p:nvGraphicFramePr>
        <p:xfrm>
          <a:off x="622993" y="1598815"/>
          <a:ext cx="10515600" cy="384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il: ned 3">
            <a:extLst>
              <a:ext uri="{FF2B5EF4-FFF2-40B4-BE49-F238E27FC236}">
                <a16:creationId xmlns:a16="http://schemas.microsoft.com/office/drawing/2014/main" id="{B97D9091-148D-BE2B-F126-A9F3C25D6099}"/>
              </a:ext>
            </a:extLst>
          </p:cNvPr>
          <p:cNvSpPr/>
          <p:nvPr/>
        </p:nvSpPr>
        <p:spPr>
          <a:xfrm>
            <a:off x="6094996" y="2223982"/>
            <a:ext cx="755374" cy="2948381"/>
          </a:xfrm>
          <a:prstGeom prst="downArrow">
            <a:avLst/>
          </a:prstGeom>
          <a:ln>
            <a:solidFill>
              <a:srgbClr val="008DA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70BD063-F612-4272-709E-87F3F8251C2B}"/>
              </a:ext>
            </a:extLst>
          </p:cNvPr>
          <p:cNvSpPr/>
          <p:nvPr/>
        </p:nvSpPr>
        <p:spPr>
          <a:xfrm>
            <a:off x="7122856" y="1602106"/>
            <a:ext cx="3159660" cy="724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Visjon, strategisk retning og fire langsiktige utviklingsmål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58E09C6-B44B-10EE-7E8D-413BBA64E1A2}"/>
              </a:ext>
            </a:extLst>
          </p:cNvPr>
          <p:cNvSpPr/>
          <p:nvPr/>
        </p:nvSpPr>
        <p:spPr>
          <a:xfrm>
            <a:off x="7122856" y="2520950"/>
            <a:ext cx="3159660" cy="724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To regionale planer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369CA-173E-D7AE-C957-2CAFCA5063B5}"/>
              </a:ext>
            </a:extLst>
          </p:cNvPr>
          <p:cNvSpPr/>
          <p:nvPr/>
        </p:nvSpPr>
        <p:spPr>
          <a:xfrm>
            <a:off x="7122856" y="3505960"/>
            <a:ext cx="3159660" cy="724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Temaplan for kompetanse og inkludering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5199AC5-90CF-7A22-B92E-B418838EAD25}"/>
              </a:ext>
            </a:extLst>
          </p:cNvPr>
          <p:cNvSpPr/>
          <p:nvPr/>
        </p:nvSpPr>
        <p:spPr>
          <a:xfrm>
            <a:off x="9829046" y="3941775"/>
            <a:ext cx="2362954" cy="7585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/>
              <a:t>Temaplan for internasjonalt arbeid</a:t>
            </a:r>
          </a:p>
          <a:p>
            <a:pPr algn="ctr"/>
            <a:r>
              <a:rPr lang="nb-NO" sz="1200" dirty="0"/>
              <a:t>Temaplan for digitalisering</a:t>
            </a:r>
          </a:p>
          <a:p>
            <a:pPr algn="ctr"/>
            <a:r>
              <a:rPr lang="nb-NO" sz="1200" dirty="0"/>
              <a:t>Temaplan for skolebruk 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70A6020-A56F-4DE0-D4FB-7E18CC632784}"/>
              </a:ext>
            </a:extLst>
          </p:cNvPr>
          <p:cNvSpPr/>
          <p:nvPr/>
        </p:nvSpPr>
        <p:spPr>
          <a:xfrm>
            <a:off x="10048431" y="2303457"/>
            <a:ext cx="2092779" cy="6227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/>
              <a:t>Regional plan for livskraftige lokalsamfunn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BE67722-4ABB-7FE5-D8F4-12F05123F740}"/>
              </a:ext>
            </a:extLst>
          </p:cNvPr>
          <p:cNvSpPr/>
          <p:nvPr/>
        </p:nvSpPr>
        <p:spPr>
          <a:xfrm>
            <a:off x="10092203" y="3040486"/>
            <a:ext cx="2049007" cy="57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/>
              <a:t>Regional plan for arealforvaltning</a:t>
            </a:r>
          </a:p>
        </p:txBody>
      </p:sp>
    </p:spTree>
    <p:extLst>
      <p:ext uri="{BB962C8B-B14F-4D97-AF65-F5344CB8AC3E}">
        <p14:creationId xmlns:p14="http://schemas.microsoft.com/office/powerpoint/2010/main" val="9073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7AAFB0-F637-0A3D-B155-097EEEB4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4697"/>
          </a:xfrm>
        </p:spPr>
        <p:txBody>
          <a:bodyPr anchor="ctr">
            <a:normAutofit/>
          </a:bodyPr>
          <a:lstStyle/>
          <a:p>
            <a:r>
              <a:rPr lang="nb-NO"/>
              <a:t>Regionalt planstrategi 2024-2028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9ABF25-9966-5E61-B3C3-A1E44A440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5181600" cy="3870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900" kern="1200" dirty="0"/>
              <a:t>Vedtatt av fylkestinget i Nordland i oktober 2024 og er en overordnet strategi for utvikling i regionen</a:t>
            </a:r>
            <a:r>
              <a:rPr lang="nb-NO" sz="1900" dirty="0"/>
              <a:t>. Den r</a:t>
            </a:r>
            <a:r>
              <a:rPr lang="nb-NO" sz="1900" kern="1200" dirty="0"/>
              <a:t>edegjør for viktige regionale utviklingstrekk og utfordringer. Legger føringer for hvilke spørsmål som skal tas videre i regional planlegging.</a:t>
            </a:r>
          </a:p>
          <a:p>
            <a:pPr marL="0" indent="0">
              <a:buNone/>
            </a:pPr>
            <a:endParaRPr lang="nb-NO" sz="1900" dirty="0"/>
          </a:p>
          <a:p>
            <a:pPr marL="0" indent="0">
              <a:buNone/>
            </a:pPr>
            <a:r>
              <a:rPr lang="nb-NO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kommuner og statlige organer gir regional planstrategi og regionale planer føringer for deres arbeid. </a:t>
            </a:r>
            <a:endParaRPr lang="nb-NO" sz="22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99FE51-5207-50AA-7CFE-310C46CE9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112" y="2027507"/>
            <a:ext cx="2989775" cy="3870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68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434FF3-DA8D-5DBB-8001-CE789558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Utviklingstrekk</a:t>
            </a:r>
            <a:br>
              <a:rPr lang="nb-NO" sz="4400"/>
            </a:br>
            <a:r>
              <a:rPr lang="nb-NO" sz="440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DB823B-6471-14E7-686E-C1110BF693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numCol="1" anchor="t"/>
          <a:lstStyle/>
          <a:p>
            <a:r>
              <a:rPr lang="nb-NO" u="sng"/>
              <a:t>Følgende fire store utfordringer peker seg ut: → </a:t>
            </a:r>
          </a:p>
          <a:p>
            <a:pPr marL="514350" indent="-514350">
              <a:buAutoNum type="arabicPeriod"/>
            </a:pPr>
            <a:r>
              <a:rPr lang="nb-NO"/>
              <a:t>Ny geopolitisk situasjon – beredskap og forsyningssikkerhet</a:t>
            </a:r>
          </a:p>
          <a:p>
            <a:pPr marL="514350" indent="-514350">
              <a:buAutoNum type="arabicPeriod"/>
            </a:pPr>
            <a:r>
              <a:rPr lang="nb-NO"/>
              <a:t>Akselererende klimaendringer – forebygging og tilpasning</a:t>
            </a:r>
          </a:p>
          <a:p>
            <a:pPr marL="514350" indent="-514350">
              <a:buAutoNum type="arabicPeriod"/>
            </a:pPr>
            <a:r>
              <a:rPr lang="nb-NO"/>
              <a:t>Demografiske endringer – befolkningsnedgang og mangel på arbeidskraft</a:t>
            </a:r>
          </a:p>
          <a:p>
            <a:pPr marL="514350" indent="-514350">
              <a:buAutoNum type="arabicPeriod"/>
            </a:pPr>
            <a:r>
              <a:rPr lang="nb-NO"/>
              <a:t>Økonomisk usikkerhet – behov for klare rammebetingelser</a:t>
            </a:r>
          </a:p>
        </p:txBody>
      </p:sp>
    </p:spTree>
    <p:extLst>
      <p:ext uri="{BB962C8B-B14F-4D97-AF65-F5344CB8AC3E}">
        <p14:creationId xmlns:p14="http://schemas.microsoft.com/office/powerpoint/2010/main" val="414776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0B20D8-9ADC-1967-A246-D55FF17E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20546"/>
          </a:xfrm>
        </p:spPr>
        <p:txBody>
          <a:bodyPr anchor="ctr">
            <a:normAutofit/>
          </a:bodyPr>
          <a:lstStyle/>
          <a:p>
            <a:r>
              <a:rPr lang="nb-NO"/>
              <a:t>Strategisk retning 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79664441-F58A-9DD7-FF63-A449105EE95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8881778"/>
              </p:ext>
            </p:extLst>
          </p:nvPr>
        </p:nvGraphicFramePr>
        <p:xfrm>
          <a:off x="839788" y="1985671"/>
          <a:ext cx="10512424" cy="3912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027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skjermbilde, Font, line&#10;&#10;KI-generert innhold kan være feil.">
            <a:extLst>
              <a:ext uri="{FF2B5EF4-FFF2-40B4-BE49-F238E27FC236}">
                <a16:creationId xmlns:a16="http://schemas.microsoft.com/office/drawing/2014/main" id="{2D0B8E6B-49BA-6863-D9B5-9D9A6471FE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/>
        </p:blipFill>
        <p:spPr>
          <a:xfrm>
            <a:off x="246440" y="68263"/>
            <a:ext cx="11699119" cy="6142037"/>
          </a:xfrm>
          <a:noFill/>
        </p:spPr>
      </p:pic>
    </p:spTree>
    <p:extLst>
      <p:ext uri="{BB962C8B-B14F-4D97-AF65-F5344CB8AC3E}">
        <p14:creationId xmlns:p14="http://schemas.microsoft.com/office/powerpoint/2010/main" val="29672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D32B0-D036-7E25-6482-38619FBFF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CD8FDE-1375-A7D7-49B7-5403EB6B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4697"/>
          </a:xfrm>
        </p:spPr>
        <p:txBody>
          <a:bodyPr anchor="ctr">
            <a:normAutofit/>
          </a:bodyPr>
          <a:lstStyle/>
          <a:p>
            <a:r>
              <a:rPr lang="nb-NO"/>
              <a:t>Regional plan for livskraftige lokalsamfunn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7F5AA2-B119-AC7D-CE18-43D5D3760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2972" y="2018327"/>
            <a:ext cx="6310828" cy="3879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Arial"/>
                <a:cs typeface="Arial"/>
              </a:rPr>
              <a:t>Helhetlig samfunnsutvikling for gode liv i Nordland</a:t>
            </a:r>
            <a:r>
              <a:rPr lang="en-US" sz="1800" b="0" i="0">
                <a:effectLst/>
                <a:latin typeface="Arial"/>
                <a:cs typeface="Arial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Arial"/>
                <a:cs typeface="Arial"/>
              </a:rPr>
              <a:t>Samarbeid om gode løsninger</a:t>
            </a:r>
            <a:r>
              <a:rPr lang="en-US" sz="1800" b="0" i="0">
                <a:effectLst/>
                <a:latin typeface="Arial"/>
                <a:cs typeface="Arial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Arial"/>
                <a:cs typeface="Arial"/>
              </a:rPr>
              <a:t>Utnytte kompetanse og ressurser hos enkeltmennesker og lokalsamfunn</a:t>
            </a:r>
            <a:r>
              <a:rPr lang="en-US" sz="1800" b="0" i="0">
                <a:effectLst/>
                <a:latin typeface="Arial"/>
                <a:cs typeface="Arial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Arial"/>
                <a:cs typeface="Arial"/>
              </a:rPr>
              <a:t>Tilhørighet, trivsel, bo- og </a:t>
            </a:r>
            <a:r>
              <a:rPr lang="nb-NO" sz="1800">
                <a:latin typeface="Arial"/>
                <a:cs typeface="Arial"/>
              </a:rPr>
              <a:t>bli-lyst</a:t>
            </a:r>
            <a:r>
              <a:rPr lang="nb-NO" sz="1800" b="0" i="0">
                <a:effectLst/>
                <a:latin typeface="Arial"/>
                <a:cs typeface="Arial"/>
              </a:rPr>
              <a:t>​</a:t>
            </a:r>
          </a:p>
          <a:p>
            <a:pPr fontAlgn="base"/>
            <a:r>
              <a:rPr lang="nb-NO" sz="1800" b="0" i="0" u="none" strike="noStrike">
                <a:effectLst/>
                <a:latin typeface="Arial"/>
                <a:cs typeface="Arial"/>
              </a:rPr>
              <a:t>Bolig, mangfold, inkludering, kompetanseutvikling, næringsliv, stedsutvikling, </a:t>
            </a:r>
            <a:r>
              <a:rPr lang="nb-NO" sz="1800">
                <a:latin typeface="Arial"/>
                <a:cs typeface="Arial"/>
              </a:rPr>
              <a:t>folkehelse, livskvalitet</a:t>
            </a:r>
            <a:r>
              <a:rPr lang="nb-NO" sz="1800" b="0" i="0" u="none" strike="noStrike">
                <a:effectLst/>
                <a:latin typeface="Arial"/>
                <a:cs typeface="Arial"/>
              </a:rPr>
              <a:t>, sikkerhet og beredskap</a:t>
            </a:r>
            <a:r>
              <a:rPr lang="nb-NO" sz="1800" b="0" i="0">
                <a:effectLst/>
                <a:latin typeface="Arial"/>
                <a:cs typeface="Arial"/>
              </a:rPr>
              <a:t>​</a:t>
            </a:r>
            <a:r>
              <a:rPr lang="nb-NO" sz="1800">
                <a:latin typeface="Arial"/>
                <a:cs typeface="Arial"/>
              </a:rPr>
              <a:t>.</a:t>
            </a:r>
            <a:endParaRPr lang="nb-NO" sz="1800" b="0" i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Arial"/>
                <a:cs typeface="Arial"/>
              </a:rPr>
              <a:t>Robuste og tilpasningsdyktige lokalsamfunn</a:t>
            </a:r>
            <a:endParaRPr lang="nb-NO" sz="1800" b="0" i="0">
              <a:effectLst/>
              <a:latin typeface="Arial"/>
              <a:cs typeface="Arial"/>
            </a:endParaRPr>
          </a:p>
          <a:p>
            <a:endParaRPr lang="nb-NO" sz="1800"/>
          </a:p>
        </p:txBody>
      </p:sp>
      <p:pic>
        <p:nvPicPr>
          <p:cNvPr id="4" name="Bilde 3" descr="Et bilde som inneholder klær, maling, person, utendørs&#10;&#10;KI-generert innhold kan være feil.">
            <a:extLst>
              <a:ext uri="{FF2B5EF4-FFF2-40B4-BE49-F238E27FC236}">
                <a16:creationId xmlns:a16="http://schemas.microsoft.com/office/drawing/2014/main" id="{FDBAEAE6-880B-71C3-D80D-6FAD4D4AC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03" y="2013964"/>
            <a:ext cx="3867150" cy="3876675"/>
          </a:xfrm>
          <a:prstGeom prst="rect">
            <a:avLst/>
          </a:prstGeom>
        </p:spPr>
      </p:pic>
      <p:sp>
        <p:nvSpPr>
          <p:cNvPr id="5" name="TekstSylinder 9">
            <a:extLst>
              <a:ext uri="{FF2B5EF4-FFF2-40B4-BE49-F238E27FC236}">
                <a16:creationId xmlns:a16="http://schemas.microsoft.com/office/drawing/2014/main" id="{97D20BD4-B8C7-A51A-7132-5EA85AE7A9C5}"/>
              </a:ext>
            </a:extLst>
          </p:cNvPr>
          <p:cNvSpPr txBox="1"/>
          <p:nvPr/>
        </p:nvSpPr>
        <p:spPr>
          <a:xfrm>
            <a:off x="839726" y="5893407"/>
            <a:ext cx="1636989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>
                <a:solidFill>
                  <a:srgbClr val="008DA8"/>
                </a:solidFill>
                <a:ea typeface="Calibri"/>
                <a:cs typeface="Calibri"/>
              </a:rPr>
              <a:t>KI-genererte bilder.</a:t>
            </a:r>
          </a:p>
        </p:txBody>
      </p:sp>
    </p:spTree>
    <p:extLst>
      <p:ext uri="{BB962C8B-B14F-4D97-AF65-F5344CB8AC3E}">
        <p14:creationId xmlns:p14="http://schemas.microsoft.com/office/powerpoint/2010/main" val="258060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A27E5D-A06A-E51D-B3E4-18B37D6C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661901"/>
          </a:xfrm>
        </p:spPr>
        <p:txBody>
          <a:bodyPr/>
          <a:lstStyle/>
          <a:p>
            <a:r>
              <a:rPr lang="nb-NO"/>
              <a:t>Regional plan for arealforvaltning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B8282E-F7EC-896B-3C45-B90B3F11A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016"/>
            <a:ext cx="6906884" cy="39300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2000">
                <a:latin typeface="Arial"/>
                <a:cs typeface="Arial"/>
              </a:rPr>
              <a:t>Behovet for mer helhetlig og forutsigbar forvaltning</a:t>
            </a:r>
          </a:p>
          <a:p>
            <a:r>
              <a:rPr lang="nb-NO" sz="2000">
                <a:latin typeface="Arial"/>
                <a:cs typeface="Arial"/>
              </a:rPr>
              <a:t>Felles løsninger og langsiktige rammer for arealforvaltningen </a:t>
            </a:r>
            <a:endParaRPr lang="nb-NO" sz="2000"/>
          </a:p>
          <a:p>
            <a:endParaRPr lang="nb-NO" sz="2000"/>
          </a:p>
          <a:p>
            <a:pPr marL="0" indent="0">
              <a:buNone/>
            </a:pPr>
            <a:r>
              <a:rPr lang="nb-NO" sz="2000">
                <a:latin typeface="Arial"/>
                <a:cs typeface="Arial"/>
              </a:rPr>
              <a:t>Fire innsatsområder:</a:t>
            </a:r>
            <a:endParaRPr lang="nb-NO" sz="2000"/>
          </a:p>
          <a:p>
            <a:r>
              <a:rPr lang="nb-NO" sz="2000">
                <a:latin typeface="Arial"/>
                <a:cs typeface="Arial"/>
              </a:rPr>
              <a:t>Arealforvaltning i det grønne skiftet </a:t>
            </a:r>
            <a:endParaRPr lang="nb-NO" sz="2000"/>
          </a:p>
          <a:p>
            <a:r>
              <a:rPr lang="nb-NO" sz="2000">
                <a:latin typeface="Arial"/>
                <a:cs typeface="Arial"/>
              </a:rPr>
              <a:t>Bærekraftig arealforvaltning</a:t>
            </a:r>
            <a:endParaRPr lang="nb-NO" sz="2000"/>
          </a:p>
          <a:p>
            <a:r>
              <a:rPr lang="nb-NO" sz="2000">
                <a:latin typeface="Arial"/>
                <a:cs typeface="Arial"/>
              </a:rPr>
              <a:t>Attraktive samfunn </a:t>
            </a:r>
            <a:endParaRPr lang="nb-NO" sz="2000"/>
          </a:p>
          <a:p>
            <a:r>
              <a:rPr lang="nb-NO" sz="2000">
                <a:latin typeface="Arial"/>
                <a:cs typeface="Arial"/>
              </a:rPr>
              <a:t>Arealforvaltning i kystsonen</a:t>
            </a:r>
            <a:r>
              <a:rPr lang="nb-NO" sz="2600">
                <a:latin typeface="Arial"/>
                <a:cs typeface="Arial"/>
              </a:rPr>
              <a:t> </a:t>
            </a:r>
            <a:endParaRPr lang="nb-NO" sz="2600"/>
          </a:p>
          <a:p>
            <a:endParaRPr lang="nb-NO"/>
          </a:p>
        </p:txBody>
      </p:sp>
      <p:pic>
        <p:nvPicPr>
          <p:cNvPr id="5" name="Bilde 4" descr="Et bilde som inneholder maling, tegning, plante, Barnekunst&#10;&#10;KI-generert innhold kan være feil.">
            <a:extLst>
              <a:ext uri="{FF2B5EF4-FFF2-40B4-BE49-F238E27FC236}">
                <a16:creationId xmlns:a16="http://schemas.microsoft.com/office/drawing/2014/main" id="{0FE6B10D-339E-EFD0-BAAA-479FDED2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859" y="1921296"/>
            <a:ext cx="1647825" cy="1638300"/>
          </a:xfrm>
          <a:prstGeom prst="rect">
            <a:avLst/>
          </a:prstGeom>
        </p:spPr>
      </p:pic>
      <p:pic>
        <p:nvPicPr>
          <p:cNvPr id="6" name="Bilde 5" descr="Et bilde som inneholder fabrikk, illustrasjon&#10;&#10;KI-generert innhold kan være feil.">
            <a:extLst>
              <a:ext uri="{FF2B5EF4-FFF2-40B4-BE49-F238E27FC236}">
                <a16:creationId xmlns:a16="http://schemas.microsoft.com/office/drawing/2014/main" id="{4762C6B6-B8E3-FA31-6FD0-BC518F6C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392" y="1921296"/>
            <a:ext cx="1638300" cy="1638300"/>
          </a:xfrm>
          <a:prstGeom prst="rect">
            <a:avLst/>
          </a:prstGeom>
        </p:spPr>
      </p:pic>
      <p:pic>
        <p:nvPicPr>
          <p:cNvPr id="7" name="Bilde 6" descr="Et bilde som inneholder tegning, tegnefilm, maling, illustrasjon&#10;&#10;KI-generert innhold kan være feil.">
            <a:extLst>
              <a:ext uri="{FF2B5EF4-FFF2-40B4-BE49-F238E27FC236}">
                <a16:creationId xmlns:a16="http://schemas.microsoft.com/office/drawing/2014/main" id="{AD726A43-B56B-0857-B7CA-11216876E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858" y="3812525"/>
            <a:ext cx="1647825" cy="1638300"/>
          </a:xfrm>
          <a:prstGeom prst="rect">
            <a:avLst/>
          </a:prstGeom>
        </p:spPr>
      </p:pic>
      <p:pic>
        <p:nvPicPr>
          <p:cNvPr id="8" name="Bilde 7" descr="Et bilde som inneholder vann, illustrasjon&#10;&#10;KI-generert innhold kan være feil.">
            <a:extLst>
              <a:ext uri="{FF2B5EF4-FFF2-40B4-BE49-F238E27FC236}">
                <a16:creationId xmlns:a16="http://schemas.microsoft.com/office/drawing/2014/main" id="{DC652155-6F14-D7EB-F6FA-23BAA7B0C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680" y="3808451"/>
            <a:ext cx="1609725" cy="1609725"/>
          </a:xfrm>
          <a:prstGeom prst="rect">
            <a:avLst/>
          </a:prstGeom>
        </p:spPr>
      </p:pic>
      <p:sp>
        <p:nvSpPr>
          <p:cNvPr id="9" name="TekstSylinder 9">
            <a:extLst>
              <a:ext uri="{FF2B5EF4-FFF2-40B4-BE49-F238E27FC236}">
                <a16:creationId xmlns:a16="http://schemas.microsoft.com/office/drawing/2014/main" id="{61E98F12-E7EE-5AE6-C860-23DBD93893FC}"/>
              </a:ext>
            </a:extLst>
          </p:cNvPr>
          <p:cNvSpPr txBox="1"/>
          <p:nvPr/>
        </p:nvSpPr>
        <p:spPr>
          <a:xfrm>
            <a:off x="9891919" y="5452732"/>
            <a:ext cx="1636989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>
                <a:solidFill>
                  <a:srgbClr val="008DA8"/>
                </a:solidFill>
                <a:ea typeface="Calibri"/>
                <a:cs typeface="Calibri"/>
              </a:rPr>
              <a:t>KI-genererte bilder.</a:t>
            </a:r>
          </a:p>
        </p:txBody>
      </p:sp>
    </p:spTree>
    <p:extLst>
      <p:ext uri="{BB962C8B-B14F-4D97-AF65-F5344CB8AC3E}">
        <p14:creationId xmlns:p14="http://schemas.microsoft.com/office/powerpoint/2010/main" val="107486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k_2" id="{B555D560-D9EB-4DC2-8F49-7B4300639CF7}" vid="{1CFFEFB3-0592-403E-B46F-6F38B476E3D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C5866C389B04880F40FBB2F645CED" ma:contentTypeVersion="4" ma:contentTypeDescription="Opprett et nytt dokument." ma:contentTypeScope="" ma:versionID="7d1b9eeebbca1ccc6b18c08827bc80b5">
  <xsd:schema xmlns:xsd="http://www.w3.org/2001/XMLSchema" xmlns:xs="http://www.w3.org/2001/XMLSchema" xmlns:p="http://schemas.microsoft.com/office/2006/metadata/properties" xmlns:ns2="0c5c4adf-5116-4880-83d8-5be508a50965" targetNamespace="http://schemas.microsoft.com/office/2006/metadata/properties" ma:root="true" ma:fieldsID="f088c0b309a74169d89ee1c4576a23e7" ns2:_="">
    <xsd:import namespace="0c5c4adf-5116-4880-83d8-5be508a509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4adf-5116-4880-83d8-5be508a50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DA03ED-47EA-42B7-AD01-3EE89065D6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831925-8385-4AFC-B899-6706114A7832}">
  <ds:schemaRefs>
    <ds:schemaRef ds:uri="0c5c4adf-5116-4880-83d8-5be508a509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CC7B54-B807-4AAB-AD35-33E3682F6912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0c5c4adf-5116-4880-83d8-5be508a50965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b4d1169-3ede-4ab4-b242-eb740ce3a1be}" enabled="0" method="" siteId="{fb4d1169-3ede-4ab4-b242-eb740ce3a1b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Nfk_3</Template>
  <TotalTime>1654</TotalTime>
  <Words>2315</Words>
  <Application>Microsoft Office PowerPoint</Application>
  <PresentationFormat>Widescreen</PresentationFormat>
  <Paragraphs>244</Paragraphs>
  <Slides>24</Slides>
  <Notes>21</Notes>
  <HiddenSlides>1</HiddenSlides>
  <MMClips>0</MMClips>
  <ScaleCrop>false</ScaleCrop>
  <HeadingPairs>
    <vt:vector size="6" baseType="variant">
      <vt:variant>
        <vt:lpstr>Brukte skrifter</vt:lpstr>
      </vt:variant>
      <vt:variant>
        <vt:i4>11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6" baseType="lpstr">
      <vt:lpstr>aktiv-grotesk</vt:lpstr>
      <vt:lpstr>Aptos</vt:lpstr>
      <vt:lpstr>Arial</vt:lpstr>
      <vt:lpstr>Calibri</vt:lpstr>
      <vt:lpstr>Open Sans</vt:lpstr>
      <vt:lpstr>Roboto Condensed</vt:lpstr>
      <vt:lpstr>Segoe UI</vt:lpstr>
      <vt:lpstr>Source Sans 3</vt:lpstr>
      <vt:lpstr>Symbol</vt:lpstr>
      <vt:lpstr>Times New Roman</vt:lpstr>
      <vt:lpstr>WordVisi_MSFontService</vt:lpstr>
      <vt:lpstr>Office-tema</vt:lpstr>
      <vt:lpstr>Regionalt kompetanseforum  </vt:lpstr>
      <vt:lpstr>Agenda</vt:lpstr>
      <vt:lpstr>Plansystemet i Nordland</vt:lpstr>
      <vt:lpstr>Regionalt planstrategi 2024-2028</vt:lpstr>
      <vt:lpstr>Utviklingstrekk  </vt:lpstr>
      <vt:lpstr>Strategisk retning </vt:lpstr>
      <vt:lpstr>PowerPoint-presentasjon</vt:lpstr>
      <vt:lpstr>Regional plan for livskraftige lokalsamfunn</vt:lpstr>
      <vt:lpstr>Regional plan for arealforvaltning</vt:lpstr>
      <vt:lpstr>Noen utvalgte tall fra Nordland</vt:lpstr>
      <vt:lpstr>Befolkningsutvikling Nordland - alder</vt:lpstr>
      <vt:lpstr>Kilder til befolkningsutvikling 2024-2050</vt:lpstr>
      <vt:lpstr>Utenfor arbeid, utdanning og arbeidsmarkedstiltak - 2023  </vt:lpstr>
      <vt:lpstr>Andel utenfor arbeid og utdanning, ekskludert personer som er uføre, i aldersgruppen 20 til 66 år. </vt:lpstr>
      <vt:lpstr>Andel av befolkningen med ulike utdanningsnivå</vt:lpstr>
      <vt:lpstr>Oppsummering</vt:lpstr>
      <vt:lpstr>Diskusjon i grupper</vt:lpstr>
      <vt:lpstr>Temaplan for kompetanse og inkludering </vt:lpstr>
      <vt:lpstr>Felles retning for Temaplan for kompetanse og inkludering</vt:lpstr>
      <vt:lpstr>PowerPoint-presentasjon</vt:lpstr>
      <vt:lpstr>Hovedmål </vt:lpstr>
      <vt:lpstr>Innspill til aktuelle delmål og tiltak </vt:lpstr>
      <vt:lpstr>PowerPoint-presentasjon</vt:lpstr>
      <vt:lpstr>Oppsummering  - FELLES RETNING  </vt:lpstr>
    </vt:vector>
  </TitlesOfParts>
  <Company>NFK - Microsoft 365 Apps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Thina Maria Benum Mohus</dc:creator>
  <cp:lastModifiedBy>Elisabeth Fagernes</cp:lastModifiedBy>
  <cp:revision>3</cp:revision>
  <dcterms:created xsi:type="dcterms:W3CDTF">2024-12-15T13:45:12Z</dcterms:created>
  <dcterms:modified xsi:type="dcterms:W3CDTF">2025-06-30T12:34:02Z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0x0101008A8C5866C389B04880F40FBB2F645CED</vt:lpwstr>
  </property>
</Properties>
</file>